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Default Extension="svg" ContentType="image/svg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314" r:id="rId3"/>
    <p:sldId id="302" r:id="rId4"/>
    <p:sldId id="282" r:id="rId5"/>
    <p:sldId id="283" r:id="rId6"/>
    <p:sldId id="300" r:id="rId7"/>
    <p:sldId id="336" r:id="rId8"/>
    <p:sldId id="337" r:id="rId9"/>
    <p:sldId id="338" r:id="rId10"/>
    <p:sldId id="315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07" r:id="rId24"/>
    <p:sldId id="347" r:id="rId25"/>
    <p:sldId id="348" r:id="rId26"/>
    <p:sldId id="349" r:id="rId27"/>
    <p:sldId id="350" r:id="rId28"/>
    <p:sldId id="351" r:id="rId29"/>
    <p:sldId id="352" r:id="rId30"/>
    <p:sldId id="308" r:id="rId31"/>
    <p:sldId id="321" r:id="rId32"/>
    <p:sldId id="322" r:id="rId33"/>
    <p:sldId id="323" r:id="rId34"/>
    <p:sldId id="318" r:id="rId35"/>
    <p:sldId id="316" r:id="rId36"/>
    <p:sldId id="309" r:id="rId37"/>
    <p:sldId id="340" r:id="rId38"/>
    <p:sldId id="313" r:id="rId39"/>
    <p:sldId id="339" r:id="rId4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E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824" autoAdjust="0"/>
    <p:restoredTop sz="94660"/>
  </p:normalViewPr>
  <p:slideViewPr>
    <p:cSldViewPr snapToGrid="0">
      <p:cViewPr varScale="1">
        <p:scale>
          <a:sx n="68" d="100"/>
          <a:sy n="68" d="100"/>
        </p:scale>
        <p:origin x="-4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4A6813-A056-45DE-A027-EB6AAEDBCC8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DC829C-003E-47C1-9439-89B564CA5D33}">
      <dgm:prSet phldrT="[Текст]"/>
      <dgm:spPr/>
      <dgm:t>
        <a:bodyPr/>
        <a:lstStyle/>
        <a:p>
          <a:r>
            <a:rPr lang="ru-RU" dirty="0"/>
            <a:t>Учебные предметы</a:t>
          </a:r>
        </a:p>
      </dgm:t>
    </dgm:pt>
    <dgm:pt modelId="{A93D8346-3A40-4B9C-9343-1143BB7C8CE9}" type="parTrans" cxnId="{77243EDE-BCD4-49B8-873A-9BBB87AA809C}">
      <dgm:prSet/>
      <dgm:spPr/>
      <dgm:t>
        <a:bodyPr/>
        <a:lstStyle/>
        <a:p>
          <a:endParaRPr lang="ru-RU"/>
        </a:p>
      </dgm:t>
    </dgm:pt>
    <dgm:pt modelId="{651F39DA-4D86-4024-8FCE-81F529E9D2DC}" type="sibTrans" cxnId="{77243EDE-BCD4-49B8-873A-9BBB87AA809C}">
      <dgm:prSet/>
      <dgm:spPr/>
      <dgm:t>
        <a:bodyPr/>
        <a:lstStyle/>
        <a:p>
          <a:endParaRPr lang="ru-RU"/>
        </a:p>
      </dgm:t>
    </dgm:pt>
    <dgm:pt modelId="{C074042F-3E1C-492D-8D05-40BEFF5542DC}">
      <dgm:prSet phldrT="[Текст]"/>
      <dgm:spPr/>
      <dgm:t>
        <a:bodyPr/>
        <a:lstStyle/>
        <a:p>
          <a:r>
            <a:rPr lang="ru-RU" dirty="0"/>
            <a:t>Внеурочная деятельность</a:t>
          </a:r>
        </a:p>
      </dgm:t>
    </dgm:pt>
    <dgm:pt modelId="{A0D4DB8C-720C-48A8-9683-46EC98E5385C}" type="parTrans" cxnId="{65481948-C298-4C95-A6E4-B9199F503A08}">
      <dgm:prSet/>
      <dgm:spPr/>
      <dgm:t>
        <a:bodyPr/>
        <a:lstStyle/>
        <a:p>
          <a:endParaRPr lang="ru-RU"/>
        </a:p>
      </dgm:t>
    </dgm:pt>
    <dgm:pt modelId="{20CFA208-939D-4C68-9C36-15CEEB156A2F}" type="sibTrans" cxnId="{65481948-C298-4C95-A6E4-B9199F503A08}">
      <dgm:prSet/>
      <dgm:spPr/>
      <dgm:t>
        <a:bodyPr/>
        <a:lstStyle/>
        <a:p>
          <a:endParaRPr lang="ru-RU"/>
        </a:p>
      </dgm:t>
    </dgm:pt>
    <dgm:pt modelId="{83FDEDF4-7257-4EAD-9F8B-A58A05F28DCC}" type="pres">
      <dgm:prSet presAssocID="{DB4A6813-A056-45DE-A027-EB6AAEDBCC8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22F34E-BC4C-4996-80CE-BEDB2BBA13B7}" type="pres">
      <dgm:prSet presAssocID="{DB4A6813-A056-45DE-A027-EB6AAEDBCC8B}" presName="dummyMaxCanvas" presStyleCnt="0">
        <dgm:presLayoutVars/>
      </dgm:prSet>
      <dgm:spPr/>
    </dgm:pt>
    <dgm:pt modelId="{4EE283AA-27AA-4759-8088-C66346344102}" type="pres">
      <dgm:prSet presAssocID="{DB4A6813-A056-45DE-A027-EB6AAEDBCC8B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6B9BB-5F50-406A-B435-A6902B8593D6}" type="pres">
      <dgm:prSet presAssocID="{DB4A6813-A056-45DE-A027-EB6AAEDBCC8B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6A50C-54A7-4A73-8861-2D8A5F61DF9E}" type="pres">
      <dgm:prSet presAssocID="{DB4A6813-A056-45DE-A027-EB6AAEDBCC8B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AD3A3-B9B0-40E0-BE49-8F9CB58CD6D6}" type="pres">
      <dgm:prSet presAssocID="{DB4A6813-A056-45DE-A027-EB6AAEDBCC8B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F40B3-A339-4751-8FC4-C8E35777C883}" type="pres">
      <dgm:prSet presAssocID="{DB4A6813-A056-45DE-A027-EB6AAEDBCC8B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481948-C298-4C95-A6E4-B9199F503A08}" srcId="{DB4A6813-A056-45DE-A027-EB6AAEDBCC8B}" destId="{C074042F-3E1C-492D-8D05-40BEFF5542DC}" srcOrd="1" destOrd="0" parTransId="{A0D4DB8C-720C-48A8-9683-46EC98E5385C}" sibTransId="{20CFA208-939D-4C68-9C36-15CEEB156A2F}"/>
    <dgm:cxn modelId="{41E0D2B8-3FE6-4962-B78F-1D8B64EFF0EC}" type="presOf" srcId="{651F39DA-4D86-4024-8FCE-81F529E9D2DC}" destId="{07E6A50C-54A7-4A73-8861-2D8A5F61DF9E}" srcOrd="0" destOrd="0" presId="urn:microsoft.com/office/officeart/2005/8/layout/vProcess5"/>
    <dgm:cxn modelId="{7A7F9EB5-3B2F-4569-8D55-06ACF2AC3FFD}" type="presOf" srcId="{C074042F-3E1C-492D-8D05-40BEFF5542DC}" destId="{830F40B3-A339-4751-8FC4-C8E35777C883}" srcOrd="1" destOrd="0" presId="urn:microsoft.com/office/officeart/2005/8/layout/vProcess5"/>
    <dgm:cxn modelId="{AAD8FEBE-C91A-4AC6-995D-C3998CAC958F}" type="presOf" srcId="{EBDC829C-003E-47C1-9439-89B564CA5D33}" destId="{1A6AD3A3-B9B0-40E0-BE49-8F9CB58CD6D6}" srcOrd="1" destOrd="0" presId="urn:microsoft.com/office/officeart/2005/8/layout/vProcess5"/>
    <dgm:cxn modelId="{77243EDE-BCD4-49B8-873A-9BBB87AA809C}" srcId="{DB4A6813-A056-45DE-A027-EB6AAEDBCC8B}" destId="{EBDC829C-003E-47C1-9439-89B564CA5D33}" srcOrd="0" destOrd="0" parTransId="{A93D8346-3A40-4B9C-9343-1143BB7C8CE9}" sibTransId="{651F39DA-4D86-4024-8FCE-81F529E9D2DC}"/>
    <dgm:cxn modelId="{914BB775-F5BA-48B2-A2B2-33E0AB02C55E}" type="presOf" srcId="{C074042F-3E1C-492D-8D05-40BEFF5542DC}" destId="{A036B9BB-5F50-406A-B435-A6902B8593D6}" srcOrd="0" destOrd="0" presId="urn:microsoft.com/office/officeart/2005/8/layout/vProcess5"/>
    <dgm:cxn modelId="{9B36C2A7-C87A-42CA-BD1D-E89E9939DD53}" type="presOf" srcId="{EBDC829C-003E-47C1-9439-89B564CA5D33}" destId="{4EE283AA-27AA-4759-8088-C66346344102}" srcOrd="0" destOrd="0" presId="urn:microsoft.com/office/officeart/2005/8/layout/vProcess5"/>
    <dgm:cxn modelId="{9CC2698D-7EF2-4DE9-95CB-2001850D7849}" type="presOf" srcId="{DB4A6813-A056-45DE-A027-EB6AAEDBCC8B}" destId="{83FDEDF4-7257-4EAD-9F8B-A58A05F28DCC}" srcOrd="0" destOrd="0" presId="urn:microsoft.com/office/officeart/2005/8/layout/vProcess5"/>
    <dgm:cxn modelId="{8B82A863-F87F-4D63-A8B6-68086E0E0798}" type="presParOf" srcId="{83FDEDF4-7257-4EAD-9F8B-A58A05F28DCC}" destId="{CB22F34E-BC4C-4996-80CE-BEDB2BBA13B7}" srcOrd="0" destOrd="0" presId="urn:microsoft.com/office/officeart/2005/8/layout/vProcess5"/>
    <dgm:cxn modelId="{F9FEF19E-1065-4008-AF73-E7F4D961CFFD}" type="presParOf" srcId="{83FDEDF4-7257-4EAD-9F8B-A58A05F28DCC}" destId="{4EE283AA-27AA-4759-8088-C66346344102}" srcOrd="1" destOrd="0" presId="urn:microsoft.com/office/officeart/2005/8/layout/vProcess5"/>
    <dgm:cxn modelId="{CAE92426-1D34-4BA5-89B8-34706D99D707}" type="presParOf" srcId="{83FDEDF4-7257-4EAD-9F8B-A58A05F28DCC}" destId="{A036B9BB-5F50-406A-B435-A6902B8593D6}" srcOrd="2" destOrd="0" presId="urn:microsoft.com/office/officeart/2005/8/layout/vProcess5"/>
    <dgm:cxn modelId="{C46D31DA-928C-403F-8AF0-209F7D96D142}" type="presParOf" srcId="{83FDEDF4-7257-4EAD-9F8B-A58A05F28DCC}" destId="{07E6A50C-54A7-4A73-8861-2D8A5F61DF9E}" srcOrd="3" destOrd="0" presId="urn:microsoft.com/office/officeart/2005/8/layout/vProcess5"/>
    <dgm:cxn modelId="{1F817D9E-C3F8-4C40-8349-B8C4C201FE5A}" type="presParOf" srcId="{83FDEDF4-7257-4EAD-9F8B-A58A05F28DCC}" destId="{1A6AD3A3-B9B0-40E0-BE49-8F9CB58CD6D6}" srcOrd="4" destOrd="0" presId="urn:microsoft.com/office/officeart/2005/8/layout/vProcess5"/>
    <dgm:cxn modelId="{FFE4E0E5-A504-465A-BE65-97D93AA25B14}" type="presParOf" srcId="{83FDEDF4-7257-4EAD-9F8B-A58A05F28DCC}" destId="{830F40B3-A339-4751-8FC4-C8E35777C883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B1122D-F878-40C3-8CF0-C09DDF5FB97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422D03-DDEE-4431-B05C-D56F30270BEE}">
      <dgm:prSet phldrT="[Текст]"/>
      <dgm:spPr/>
      <dgm:t>
        <a:bodyPr/>
        <a:lstStyle/>
        <a:p>
          <a:r>
            <a:rPr lang="ru-RU" dirty="0"/>
            <a:t>Федеральный оператор</a:t>
          </a:r>
        </a:p>
      </dgm:t>
    </dgm:pt>
    <dgm:pt modelId="{76FC3025-47A4-4CCA-9B5F-3F840F5B2D09}" type="parTrans" cxnId="{EC3F9FE9-F726-4188-9354-EB1045A60EB8}">
      <dgm:prSet/>
      <dgm:spPr/>
      <dgm:t>
        <a:bodyPr/>
        <a:lstStyle/>
        <a:p>
          <a:endParaRPr lang="ru-RU"/>
        </a:p>
      </dgm:t>
    </dgm:pt>
    <dgm:pt modelId="{F16BED30-E7D7-4A63-912F-CBAE507F503B}" type="sibTrans" cxnId="{EC3F9FE9-F726-4188-9354-EB1045A60EB8}">
      <dgm:prSet/>
      <dgm:spPr/>
      <dgm:t>
        <a:bodyPr/>
        <a:lstStyle/>
        <a:p>
          <a:endParaRPr lang="ru-RU"/>
        </a:p>
      </dgm:t>
    </dgm:pt>
    <dgm:pt modelId="{FDC51E50-3553-4162-9C43-393A34C6292A}">
      <dgm:prSet phldrT="[Текст]"/>
      <dgm:spPr/>
      <dgm:t>
        <a:bodyPr/>
        <a:lstStyle/>
        <a:p>
          <a:r>
            <a:rPr lang="ru-RU" dirty="0"/>
            <a:t>Организационно-техническое и информационное сопровождение;</a:t>
          </a:r>
        </a:p>
      </dgm:t>
    </dgm:pt>
    <dgm:pt modelId="{F8E1B6E9-D1EF-4FE8-AE3A-7FD972BA0A96}" type="parTrans" cxnId="{78C63B4C-CC81-4809-B7F2-9E9E4678551B}">
      <dgm:prSet/>
      <dgm:spPr/>
      <dgm:t>
        <a:bodyPr/>
        <a:lstStyle/>
        <a:p>
          <a:endParaRPr lang="ru-RU"/>
        </a:p>
      </dgm:t>
    </dgm:pt>
    <dgm:pt modelId="{928230C8-8DE7-42F1-A81B-66783274E2D7}" type="sibTrans" cxnId="{78C63B4C-CC81-4809-B7F2-9E9E4678551B}">
      <dgm:prSet/>
      <dgm:spPr/>
      <dgm:t>
        <a:bodyPr/>
        <a:lstStyle/>
        <a:p>
          <a:endParaRPr lang="ru-RU"/>
        </a:p>
      </dgm:t>
    </dgm:pt>
    <dgm:pt modelId="{A6314F1A-AB07-4E93-8170-299563729ECE}">
      <dgm:prSet phldrT="[Текст]"/>
      <dgm:spPr/>
      <dgm:t>
        <a:bodyPr/>
        <a:lstStyle/>
        <a:p>
          <a:r>
            <a:rPr lang="ru-RU" dirty="0"/>
            <a:t>Региональный координатор</a:t>
          </a:r>
        </a:p>
      </dgm:t>
    </dgm:pt>
    <dgm:pt modelId="{4DCE0CAC-72DF-4B9A-BA71-59372A9020E1}" type="parTrans" cxnId="{5F91C5C8-4C42-43B9-9344-8C7ADC9E8710}">
      <dgm:prSet/>
      <dgm:spPr/>
      <dgm:t>
        <a:bodyPr/>
        <a:lstStyle/>
        <a:p>
          <a:endParaRPr lang="ru-RU"/>
        </a:p>
      </dgm:t>
    </dgm:pt>
    <dgm:pt modelId="{494062F3-9AAB-483A-84FD-C690E9A362B0}" type="sibTrans" cxnId="{5F91C5C8-4C42-43B9-9344-8C7ADC9E8710}">
      <dgm:prSet/>
      <dgm:spPr/>
      <dgm:t>
        <a:bodyPr/>
        <a:lstStyle/>
        <a:p>
          <a:endParaRPr lang="ru-RU"/>
        </a:p>
      </dgm:t>
    </dgm:pt>
    <dgm:pt modelId="{F06FFD2C-F60B-494D-8ECC-2D3D286A46C2}">
      <dgm:prSet phldrT="[Текст]" custT="1"/>
      <dgm:spPr/>
      <dgm:t>
        <a:bodyPr/>
        <a:lstStyle/>
        <a:p>
          <a:r>
            <a:rPr lang="ru-RU" sz="1200" dirty="0"/>
            <a:t>Инфраструктурные листы и организация закупок; </a:t>
          </a:r>
        </a:p>
      </dgm:t>
    </dgm:pt>
    <dgm:pt modelId="{0A946C89-4F77-432C-B6AE-04F9494AC58A}" type="parTrans" cxnId="{293BA1B6-FB08-4E4C-AA81-9940A9E1B618}">
      <dgm:prSet/>
      <dgm:spPr/>
      <dgm:t>
        <a:bodyPr/>
        <a:lstStyle/>
        <a:p>
          <a:endParaRPr lang="ru-RU"/>
        </a:p>
      </dgm:t>
    </dgm:pt>
    <dgm:pt modelId="{5DC9991F-6F99-46BA-ACEE-385047C3EF8B}" type="sibTrans" cxnId="{293BA1B6-FB08-4E4C-AA81-9940A9E1B618}">
      <dgm:prSet/>
      <dgm:spPr/>
      <dgm:t>
        <a:bodyPr/>
        <a:lstStyle/>
        <a:p>
          <a:endParaRPr lang="ru-RU"/>
        </a:p>
      </dgm:t>
    </dgm:pt>
    <dgm:pt modelId="{9D7E3505-D723-49DF-A54A-6D7FDC5CE2BB}">
      <dgm:prSet phldrT="[Текст]" custT="1"/>
      <dgm:spPr/>
      <dgm:t>
        <a:bodyPr/>
        <a:lstStyle/>
        <a:p>
          <a:r>
            <a:rPr lang="ru-RU" sz="1200" dirty="0"/>
            <a:t>Соблюдение условий соответствия образовательных организаций требованиям;</a:t>
          </a:r>
        </a:p>
      </dgm:t>
    </dgm:pt>
    <dgm:pt modelId="{D350EF45-817D-4543-AECD-52F5F20FDCED}" type="parTrans" cxnId="{6F054301-E3FA-432E-82A0-B599036FB41A}">
      <dgm:prSet/>
      <dgm:spPr/>
      <dgm:t>
        <a:bodyPr/>
        <a:lstStyle/>
        <a:p>
          <a:endParaRPr lang="ru-RU"/>
        </a:p>
      </dgm:t>
    </dgm:pt>
    <dgm:pt modelId="{A0F78945-D8FF-4275-8709-41BF7BAEF89E}" type="sibTrans" cxnId="{6F054301-E3FA-432E-82A0-B599036FB41A}">
      <dgm:prSet/>
      <dgm:spPr/>
      <dgm:t>
        <a:bodyPr/>
        <a:lstStyle/>
        <a:p>
          <a:endParaRPr lang="ru-RU"/>
        </a:p>
      </dgm:t>
    </dgm:pt>
    <dgm:pt modelId="{D2D89BB2-E779-43B2-9E5F-4969AA2A5CF6}">
      <dgm:prSet phldrT="[Текст]"/>
      <dgm:spPr/>
      <dgm:t>
        <a:bodyPr/>
        <a:lstStyle/>
        <a:p>
          <a:r>
            <a:rPr lang="ru-RU" dirty="0"/>
            <a:t>Школьный </a:t>
          </a:r>
          <a:r>
            <a:rPr lang="ru-RU" dirty="0" err="1"/>
            <a:t>Кванториум</a:t>
          </a:r>
          <a:endParaRPr lang="ru-RU" dirty="0"/>
        </a:p>
      </dgm:t>
    </dgm:pt>
    <dgm:pt modelId="{81A3B213-5979-4922-B048-EACF0AACE9BA}" type="parTrans" cxnId="{740EF553-5454-4AF4-B480-71007AED85D4}">
      <dgm:prSet/>
      <dgm:spPr/>
      <dgm:t>
        <a:bodyPr/>
        <a:lstStyle/>
        <a:p>
          <a:endParaRPr lang="ru-RU"/>
        </a:p>
      </dgm:t>
    </dgm:pt>
    <dgm:pt modelId="{F16C576B-6D60-4F83-A9C5-8FA32FC8A9B6}" type="sibTrans" cxnId="{740EF553-5454-4AF4-B480-71007AED85D4}">
      <dgm:prSet/>
      <dgm:spPr/>
      <dgm:t>
        <a:bodyPr/>
        <a:lstStyle/>
        <a:p>
          <a:endParaRPr lang="ru-RU"/>
        </a:p>
      </dgm:t>
    </dgm:pt>
    <dgm:pt modelId="{AA2C1500-D769-4F83-A5EB-8A7CF2ACDBCB}">
      <dgm:prSet phldrT="[Текст]"/>
      <dgm:spPr/>
      <dgm:t>
        <a:bodyPr/>
        <a:lstStyle/>
        <a:p>
          <a:r>
            <a:rPr lang="ru-RU" dirty="0"/>
            <a:t>Организация образовательной деятельности с использованием нового оборудования;</a:t>
          </a:r>
        </a:p>
      </dgm:t>
    </dgm:pt>
    <dgm:pt modelId="{FCD26739-559C-4D35-8AA0-F58D2A6B7723}" type="parTrans" cxnId="{4818886C-D5C5-4F69-AD90-03516064C860}">
      <dgm:prSet/>
      <dgm:spPr/>
      <dgm:t>
        <a:bodyPr/>
        <a:lstStyle/>
        <a:p>
          <a:endParaRPr lang="ru-RU"/>
        </a:p>
      </dgm:t>
    </dgm:pt>
    <dgm:pt modelId="{5642CF8C-45D1-4DF5-B16E-BD7E1C500D08}" type="sibTrans" cxnId="{4818886C-D5C5-4F69-AD90-03516064C860}">
      <dgm:prSet/>
      <dgm:spPr/>
      <dgm:t>
        <a:bodyPr/>
        <a:lstStyle/>
        <a:p>
          <a:endParaRPr lang="ru-RU"/>
        </a:p>
      </dgm:t>
    </dgm:pt>
    <dgm:pt modelId="{3925CF5E-488F-46D8-B536-E4AF51942D6D}">
      <dgm:prSet phldrT="[Текст]"/>
      <dgm:spPr/>
      <dgm:t>
        <a:bodyPr/>
        <a:lstStyle/>
        <a:p>
          <a:r>
            <a:rPr lang="ru-RU" dirty="0"/>
            <a:t>Взаимодействие с </a:t>
          </a:r>
          <a:r>
            <a:rPr lang="ru-RU" dirty="0" err="1"/>
            <a:t>Кванториумами</a:t>
          </a:r>
          <a:r>
            <a:rPr lang="ru-RU" dirty="0"/>
            <a:t>, ИТ-кубами, иными центрами.</a:t>
          </a:r>
        </a:p>
      </dgm:t>
    </dgm:pt>
    <dgm:pt modelId="{1724D785-425D-48B3-9982-96C7D7AB4990}" type="parTrans" cxnId="{9812ABC9-905D-42AF-A86B-7AC5CE7B100B}">
      <dgm:prSet/>
      <dgm:spPr/>
      <dgm:t>
        <a:bodyPr/>
        <a:lstStyle/>
        <a:p>
          <a:endParaRPr lang="ru-RU"/>
        </a:p>
      </dgm:t>
    </dgm:pt>
    <dgm:pt modelId="{BA61AB6C-D115-4E53-96A9-7D610FA7920E}" type="sibTrans" cxnId="{9812ABC9-905D-42AF-A86B-7AC5CE7B100B}">
      <dgm:prSet/>
      <dgm:spPr/>
      <dgm:t>
        <a:bodyPr/>
        <a:lstStyle/>
        <a:p>
          <a:endParaRPr lang="ru-RU"/>
        </a:p>
      </dgm:t>
    </dgm:pt>
    <dgm:pt modelId="{972FAD1B-713F-4BA9-8CD2-6C29DB4CD3E1}">
      <dgm:prSet phldrT="[Текст]"/>
      <dgm:spPr/>
      <dgm:t>
        <a:bodyPr/>
        <a:lstStyle/>
        <a:p>
          <a:endParaRPr lang="ru-RU" sz="1100" dirty="0"/>
        </a:p>
      </dgm:t>
    </dgm:pt>
    <dgm:pt modelId="{495F197B-C232-44B2-95EA-975617228B3A}" type="parTrans" cxnId="{8E5CED46-C9F5-410F-9FA5-7631E8F94EAA}">
      <dgm:prSet/>
      <dgm:spPr/>
      <dgm:t>
        <a:bodyPr/>
        <a:lstStyle/>
        <a:p>
          <a:endParaRPr lang="ru-RU"/>
        </a:p>
      </dgm:t>
    </dgm:pt>
    <dgm:pt modelId="{78AC3B8E-C507-41E5-A591-28311A779169}" type="sibTrans" cxnId="{8E5CED46-C9F5-410F-9FA5-7631E8F94EAA}">
      <dgm:prSet/>
      <dgm:spPr/>
      <dgm:t>
        <a:bodyPr/>
        <a:lstStyle/>
        <a:p>
          <a:endParaRPr lang="ru-RU"/>
        </a:p>
      </dgm:t>
    </dgm:pt>
    <dgm:pt modelId="{24EE8B8D-BD71-43EA-9FEC-782F30A184CB}">
      <dgm:prSet phldrT="[Текст]"/>
      <dgm:spPr/>
      <dgm:t>
        <a:bodyPr/>
        <a:lstStyle/>
        <a:p>
          <a:r>
            <a:rPr lang="ru-RU" dirty="0"/>
            <a:t>Методическая поддержка и мониторинг.</a:t>
          </a:r>
        </a:p>
      </dgm:t>
    </dgm:pt>
    <dgm:pt modelId="{911160BD-79A4-459A-9A78-ADBDDAF35E80}" type="parTrans" cxnId="{457879B6-371C-4E75-8CC5-D20420CB2217}">
      <dgm:prSet/>
      <dgm:spPr/>
      <dgm:t>
        <a:bodyPr/>
        <a:lstStyle/>
        <a:p>
          <a:endParaRPr lang="ru-RU"/>
        </a:p>
      </dgm:t>
    </dgm:pt>
    <dgm:pt modelId="{772391B6-20D0-4274-BEB1-FD09C9359703}" type="sibTrans" cxnId="{457879B6-371C-4E75-8CC5-D20420CB2217}">
      <dgm:prSet/>
      <dgm:spPr/>
      <dgm:t>
        <a:bodyPr/>
        <a:lstStyle/>
        <a:p>
          <a:endParaRPr lang="ru-RU"/>
        </a:p>
      </dgm:t>
    </dgm:pt>
    <dgm:pt modelId="{69C395B9-92CF-4E11-8B26-1F2B57785935}">
      <dgm:prSet phldrT="[Текст]" custT="1"/>
      <dgm:spPr/>
      <dgm:t>
        <a:bodyPr/>
        <a:lstStyle/>
        <a:p>
          <a:r>
            <a:rPr lang="ru-RU" sz="1200" dirty="0"/>
            <a:t>Организация повышения квалификации педагогов;</a:t>
          </a:r>
        </a:p>
      </dgm:t>
    </dgm:pt>
    <dgm:pt modelId="{F021F9DF-2184-406D-9839-192E2BA4B8B7}" type="parTrans" cxnId="{0ECFF977-41BC-4893-AF82-7B075FCEEB9F}">
      <dgm:prSet/>
      <dgm:spPr/>
      <dgm:t>
        <a:bodyPr/>
        <a:lstStyle/>
        <a:p>
          <a:endParaRPr lang="ru-RU"/>
        </a:p>
      </dgm:t>
    </dgm:pt>
    <dgm:pt modelId="{5A46FB90-1F32-4B8C-8A77-B2F6C9FC3488}" type="sibTrans" cxnId="{0ECFF977-41BC-4893-AF82-7B075FCEEB9F}">
      <dgm:prSet/>
      <dgm:spPr/>
      <dgm:t>
        <a:bodyPr/>
        <a:lstStyle/>
        <a:p>
          <a:endParaRPr lang="ru-RU"/>
        </a:p>
      </dgm:t>
    </dgm:pt>
    <dgm:pt modelId="{D2516566-8F59-45EA-95D3-2A31DB4FDCE8}">
      <dgm:prSet phldrT="[Текст]" custT="1"/>
      <dgm:spPr/>
      <dgm:t>
        <a:bodyPr/>
        <a:lstStyle/>
        <a:p>
          <a:r>
            <a:rPr lang="ru-RU" sz="1200" dirty="0"/>
            <a:t>Обеспечения взаимодействия центров «Точка роста» и иной инфраструктуры национального проекта «Образование»</a:t>
          </a:r>
        </a:p>
      </dgm:t>
    </dgm:pt>
    <dgm:pt modelId="{C107CBA6-B65A-44C1-8BBC-E1BDE63BB4E5}" type="parTrans" cxnId="{167FEC86-64A4-443F-91AB-A3FCEAA58D0E}">
      <dgm:prSet/>
      <dgm:spPr/>
      <dgm:t>
        <a:bodyPr/>
        <a:lstStyle/>
        <a:p>
          <a:endParaRPr lang="ru-RU"/>
        </a:p>
      </dgm:t>
    </dgm:pt>
    <dgm:pt modelId="{17B06D9E-F67A-4CF4-B117-8048BC032E20}" type="sibTrans" cxnId="{167FEC86-64A4-443F-91AB-A3FCEAA58D0E}">
      <dgm:prSet/>
      <dgm:spPr/>
      <dgm:t>
        <a:bodyPr/>
        <a:lstStyle/>
        <a:p>
          <a:endParaRPr lang="ru-RU"/>
        </a:p>
      </dgm:t>
    </dgm:pt>
    <dgm:pt modelId="{99203594-1B91-4347-B3DC-BA72EA2A73B4}">
      <dgm:prSet phldrT="[Текст]"/>
      <dgm:spPr/>
      <dgm:t>
        <a:bodyPr/>
        <a:lstStyle/>
        <a:p>
          <a:r>
            <a:rPr lang="ru-RU" dirty="0"/>
            <a:t>Достижение показателей эффективности и качества образования;</a:t>
          </a:r>
        </a:p>
      </dgm:t>
    </dgm:pt>
    <dgm:pt modelId="{C5F85F58-80D7-44B8-9A95-5A3000A3822B}" type="parTrans" cxnId="{24BF4DA4-4FE2-4858-9656-8696D34D71C6}">
      <dgm:prSet/>
      <dgm:spPr/>
      <dgm:t>
        <a:bodyPr/>
        <a:lstStyle/>
        <a:p>
          <a:endParaRPr lang="ru-RU"/>
        </a:p>
      </dgm:t>
    </dgm:pt>
    <dgm:pt modelId="{B24F0C05-C25A-48EB-8B23-7361060D8E95}" type="sibTrans" cxnId="{24BF4DA4-4FE2-4858-9656-8696D34D71C6}">
      <dgm:prSet/>
      <dgm:spPr/>
      <dgm:t>
        <a:bodyPr/>
        <a:lstStyle/>
        <a:p>
          <a:endParaRPr lang="ru-RU"/>
        </a:p>
      </dgm:t>
    </dgm:pt>
    <dgm:pt modelId="{C7F7A1A5-5F25-4B53-96C0-6C9201CB169A}" type="pres">
      <dgm:prSet presAssocID="{40B1122D-F878-40C3-8CF0-C09DDF5FB9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685D1E-5096-4ADE-B178-3A3A85908FA5}" type="pres">
      <dgm:prSet presAssocID="{90422D03-DDEE-4431-B05C-D56F30270BEE}" presName="composite" presStyleCnt="0"/>
      <dgm:spPr/>
    </dgm:pt>
    <dgm:pt modelId="{0657789E-F4FF-4BED-8F92-62111FEA8596}" type="pres">
      <dgm:prSet presAssocID="{90422D03-DDEE-4431-B05C-D56F30270BE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62831-D40B-4F4B-9EF4-1924B1D8A240}" type="pres">
      <dgm:prSet presAssocID="{90422D03-DDEE-4431-B05C-D56F30270BE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18891-7A8E-4A18-B3BE-14564DB96D55}" type="pres">
      <dgm:prSet presAssocID="{F16BED30-E7D7-4A63-912F-CBAE507F503B}" presName="sp" presStyleCnt="0"/>
      <dgm:spPr/>
    </dgm:pt>
    <dgm:pt modelId="{41621753-A52E-43D6-9C78-E929222E6C09}" type="pres">
      <dgm:prSet presAssocID="{A6314F1A-AB07-4E93-8170-299563729ECE}" presName="composite" presStyleCnt="0"/>
      <dgm:spPr/>
    </dgm:pt>
    <dgm:pt modelId="{D1FBC634-4A25-4704-BBE5-96EAA3D814EA}" type="pres">
      <dgm:prSet presAssocID="{A6314F1A-AB07-4E93-8170-299563729EC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AE85A-04F5-4C7B-9B9C-039F2A317BC4}" type="pres">
      <dgm:prSet presAssocID="{A6314F1A-AB07-4E93-8170-299563729ECE}" presName="descendantText" presStyleLbl="alignAcc1" presStyleIdx="1" presStyleCnt="3" custScaleY="119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CACB0-D44B-42D4-9002-5A8F1C1D1D8F}" type="pres">
      <dgm:prSet presAssocID="{494062F3-9AAB-483A-84FD-C690E9A362B0}" presName="sp" presStyleCnt="0"/>
      <dgm:spPr/>
    </dgm:pt>
    <dgm:pt modelId="{7CB37D04-9E8E-4DBE-9A0A-2902A25DFCDF}" type="pres">
      <dgm:prSet presAssocID="{D2D89BB2-E779-43B2-9E5F-4969AA2A5CF6}" presName="composite" presStyleCnt="0"/>
      <dgm:spPr/>
    </dgm:pt>
    <dgm:pt modelId="{7FBEDD0F-5942-40B7-B394-33ECE0EF8318}" type="pres">
      <dgm:prSet presAssocID="{D2D89BB2-E779-43B2-9E5F-4969AA2A5CF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9BB6F-7126-4016-9354-E7AE39E40A64}" type="pres">
      <dgm:prSet presAssocID="{D2D89BB2-E779-43B2-9E5F-4969AA2A5CF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C63B4C-CC81-4809-B7F2-9E9E4678551B}" srcId="{90422D03-DDEE-4431-B05C-D56F30270BEE}" destId="{FDC51E50-3553-4162-9C43-393A34C6292A}" srcOrd="0" destOrd="0" parTransId="{F8E1B6E9-D1EF-4FE8-AE3A-7FD972BA0A96}" sibTransId="{928230C8-8DE7-42F1-A81B-66783274E2D7}"/>
    <dgm:cxn modelId="{067A95C4-795F-4270-9E5E-B4FF415CFB74}" type="presOf" srcId="{F06FFD2C-F60B-494D-8ECC-2D3D286A46C2}" destId="{7BDAE85A-04F5-4C7B-9B9C-039F2A317BC4}" srcOrd="0" destOrd="0" presId="urn:microsoft.com/office/officeart/2005/8/layout/chevron2"/>
    <dgm:cxn modelId="{16902E55-2C8A-48A8-A789-42B845BD4C95}" type="presOf" srcId="{972FAD1B-713F-4BA9-8CD2-6C29DB4CD3E1}" destId="{7BDAE85A-04F5-4C7B-9B9C-039F2A317BC4}" srcOrd="0" destOrd="4" presId="urn:microsoft.com/office/officeart/2005/8/layout/chevron2"/>
    <dgm:cxn modelId="{167FEC86-64A4-443F-91AB-A3FCEAA58D0E}" srcId="{A6314F1A-AB07-4E93-8170-299563729ECE}" destId="{D2516566-8F59-45EA-95D3-2A31DB4FDCE8}" srcOrd="3" destOrd="0" parTransId="{C107CBA6-B65A-44C1-8BBC-E1BDE63BB4E5}" sibTransId="{17B06D9E-F67A-4CF4-B117-8048BC032E20}"/>
    <dgm:cxn modelId="{740EF553-5454-4AF4-B480-71007AED85D4}" srcId="{40B1122D-F878-40C3-8CF0-C09DDF5FB97D}" destId="{D2D89BB2-E779-43B2-9E5F-4969AA2A5CF6}" srcOrd="2" destOrd="0" parTransId="{81A3B213-5979-4922-B048-EACF0AACE9BA}" sibTransId="{F16C576B-6D60-4F83-A9C5-8FA32FC8A9B6}"/>
    <dgm:cxn modelId="{A10BFF0F-1462-4342-A0AB-91241C03E5D6}" type="presOf" srcId="{3925CF5E-488F-46D8-B536-E4AF51942D6D}" destId="{7319BB6F-7126-4016-9354-E7AE39E40A64}" srcOrd="0" destOrd="2" presId="urn:microsoft.com/office/officeart/2005/8/layout/chevron2"/>
    <dgm:cxn modelId="{EC3F9FE9-F726-4188-9354-EB1045A60EB8}" srcId="{40B1122D-F878-40C3-8CF0-C09DDF5FB97D}" destId="{90422D03-DDEE-4431-B05C-D56F30270BEE}" srcOrd="0" destOrd="0" parTransId="{76FC3025-47A4-4CCA-9B5F-3F840F5B2D09}" sibTransId="{F16BED30-E7D7-4A63-912F-CBAE507F503B}"/>
    <dgm:cxn modelId="{3AA0F689-861B-4ACD-B115-3CFB454EE5D5}" type="presOf" srcId="{99203594-1B91-4347-B3DC-BA72EA2A73B4}" destId="{7319BB6F-7126-4016-9354-E7AE39E40A64}" srcOrd="0" destOrd="1" presId="urn:microsoft.com/office/officeart/2005/8/layout/chevron2"/>
    <dgm:cxn modelId="{31CBAD49-FCDB-44CB-903B-523CF0C1AD34}" type="presOf" srcId="{24EE8B8D-BD71-43EA-9FEC-782F30A184CB}" destId="{76262831-D40B-4F4B-9EF4-1924B1D8A240}" srcOrd="0" destOrd="1" presId="urn:microsoft.com/office/officeart/2005/8/layout/chevron2"/>
    <dgm:cxn modelId="{40EECE69-FF6E-4459-8546-48F1C53819BD}" type="presOf" srcId="{D2516566-8F59-45EA-95D3-2A31DB4FDCE8}" destId="{7BDAE85A-04F5-4C7B-9B9C-039F2A317BC4}" srcOrd="0" destOrd="3" presId="urn:microsoft.com/office/officeart/2005/8/layout/chevron2"/>
    <dgm:cxn modelId="{8E5CED46-C9F5-410F-9FA5-7631E8F94EAA}" srcId="{A6314F1A-AB07-4E93-8170-299563729ECE}" destId="{972FAD1B-713F-4BA9-8CD2-6C29DB4CD3E1}" srcOrd="4" destOrd="0" parTransId="{495F197B-C232-44B2-95EA-975617228B3A}" sibTransId="{78AC3B8E-C507-41E5-A591-28311A779169}"/>
    <dgm:cxn modelId="{4818886C-D5C5-4F69-AD90-03516064C860}" srcId="{D2D89BB2-E779-43B2-9E5F-4969AA2A5CF6}" destId="{AA2C1500-D769-4F83-A5EB-8A7CF2ACDBCB}" srcOrd="0" destOrd="0" parTransId="{FCD26739-559C-4D35-8AA0-F58D2A6B7723}" sibTransId="{5642CF8C-45D1-4DF5-B16E-BD7E1C500D08}"/>
    <dgm:cxn modelId="{6CE30D8F-0E41-4475-8252-C2974A19D10A}" type="presOf" srcId="{40B1122D-F878-40C3-8CF0-C09DDF5FB97D}" destId="{C7F7A1A5-5F25-4B53-96C0-6C9201CB169A}" srcOrd="0" destOrd="0" presId="urn:microsoft.com/office/officeart/2005/8/layout/chevron2"/>
    <dgm:cxn modelId="{82C383FF-9AC8-4299-A429-7954538DE39E}" type="presOf" srcId="{D2D89BB2-E779-43B2-9E5F-4969AA2A5CF6}" destId="{7FBEDD0F-5942-40B7-B394-33ECE0EF8318}" srcOrd="0" destOrd="0" presId="urn:microsoft.com/office/officeart/2005/8/layout/chevron2"/>
    <dgm:cxn modelId="{F4D83D95-ABD5-44FB-924D-8673FDE024D4}" type="presOf" srcId="{A6314F1A-AB07-4E93-8170-299563729ECE}" destId="{D1FBC634-4A25-4704-BBE5-96EAA3D814EA}" srcOrd="0" destOrd="0" presId="urn:microsoft.com/office/officeart/2005/8/layout/chevron2"/>
    <dgm:cxn modelId="{457879B6-371C-4E75-8CC5-D20420CB2217}" srcId="{90422D03-DDEE-4431-B05C-D56F30270BEE}" destId="{24EE8B8D-BD71-43EA-9FEC-782F30A184CB}" srcOrd="1" destOrd="0" parTransId="{911160BD-79A4-459A-9A78-ADBDDAF35E80}" sibTransId="{772391B6-20D0-4274-BEB1-FD09C9359703}"/>
    <dgm:cxn modelId="{3D874025-1D68-4B02-9F56-53C34C48FBA6}" type="presOf" srcId="{69C395B9-92CF-4E11-8B26-1F2B57785935}" destId="{7BDAE85A-04F5-4C7B-9B9C-039F2A317BC4}" srcOrd="0" destOrd="2" presId="urn:microsoft.com/office/officeart/2005/8/layout/chevron2"/>
    <dgm:cxn modelId="{293BA1B6-FB08-4E4C-AA81-9940A9E1B618}" srcId="{A6314F1A-AB07-4E93-8170-299563729ECE}" destId="{F06FFD2C-F60B-494D-8ECC-2D3D286A46C2}" srcOrd="0" destOrd="0" parTransId="{0A946C89-4F77-432C-B6AE-04F9494AC58A}" sibTransId="{5DC9991F-6F99-46BA-ACEE-385047C3EF8B}"/>
    <dgm:cxn modelId="{E8061441-44A4-43B0-A343-04AAF9A0E33A}" type="presOf" srcId="{FDC51E50-3553-4162-9C43-393A34C6292A}" destId="{76262831-D40B-4F4B-9EF4-1924B1D8A240}" srcOrd="0" destOrd="0" presId="urn:microsoft.com/office/officeart/2005/8/layout/chevron2"/>
    <dgm:cxn modelId="{5F91C5C8-4C42-43B9-9344-8C7ADC9E8710}" srcId="{40B1122D-F878-40C3-8CF0-C09DDF5FB97D}" destId="{A6314F1A-AB07-4E93-8170-299563729ECE}" srcOrd="1" destOrd="0" parTransId="{4DCE0CAC-72DF-4B9A-BA71-59372A9020E1}" sibTransId="{494062F3-9AAB-483A-84FD-C690E9A362B0}"/>
    <dgm:cxn modelId="{24BF4DA4-4FE2-4858-9656-8696D34D71C6}" srcId="{D2D89BB2-E779-43B2-9E5F-4969AA2A5CF6}" destId="{99203594-1B91-4347-B3DC-BA72EA2A73B4}" srcOrd="1" destOrd="0" parTransId="{C5F85F58-80D7-44B8-9A95-5A3000A3822B}" sibTransId="{B24F0C05-C25A-48EB-8B23-7361060D8E95}"/>
    <dgm:cxn modelId="{36792116-5B7E-45B8-8C69-336638F2BA1B}" type="presOf" srcId="{9D7E3505-D723-49DF-A54A-6D7FDC5CE2BB}" destId="{7BDAE85A-04F5-4C7B-9B9C-039F2A317BC4}" srcOrd="0" destOrd="1" presId="urn:microsoft.com/office/officeart/2005/8/layout/chevron2"/>
    <dgm:cxn modelId="{9812ABC9-905D-42AF-A86B-7AC5CE7B100B}" srcId="{D2D89BB2-E779-43B2-9E5F-4969AA2A5CF6}" destId="{3925CF5E-488F-46D8-B536-E4AF51942D6D}" srcOrd="2" destOrd="0" parTransId="{1724D785-425D-48B3-9982-96C7D7AB4990}" sibTransId="{BA61AB6C-D115-4E53-96A9-7D610FA7920E}"/>
    <dgm:cxn modelId="{6F054301-E3FA-432E-82A0-B599036FB41A}" srcId="{A6314F1A-AB07-4E93-8170-299563729ECE}" destId="{9D7E3505-D723-49DF-A54A-6D7FDC5CE2BB}" srcOrd="1" destOrd="0" parTransId="{D350EF45-817D-4543-AECD-52F5F20FDCED}" sibTransId="{A0F78945-D8FF-4275-8709-41BF7BAEF89E}"/>
    <dgm:cxn modelId="{59497592-61F4-4F7B-AD75-4257A4C0257D}" type="presOf" srcId="{AA2C1500-D769-4F83-A5EB-8A7CF2ACDBCB}" destId="{7319BB6F-7126-4016-9354-E7AE39E40A64}" srcOrd="0" destOrd="0" presId="urn:microsoft.com/office/officeart/2005/8/layout/chevron2"/>
    <dgm:cxn modelId="{0ECFF977-41BC-4893-AF82-7B075FCEEB9F}" srcId="{A6314F1A-AB07-4E93-8170-299563729ECE}" destId="{69C395B9-92CF-4E11-8B26-1F2B57785935}" srcOrd="2" destOrd="0" parTransId="{F021F9DF-2184-406D-9839-192E2BA4B8B7}" sibTransId="{5A46FB90-1F32-4B8C-8A77-B2F6C9FC3488}"/>
    <dgm:cxn modelId="{48D6C26B-0D9C-4286-91C5-401C2BA85612}" type="presOf" srcId="{90422D03-DDEE-4431-B05C-D56F30270BEE}" destId="{0657789E-F4FF-4BED-8F92-62111FEA8596}" srcOrd="0" destOrd="0" presId="urn:microsoft.com/office/officeart/2005/8/layout/chevron2"/>
    <dgm:cxn modelId="{81823B19-8F50-466B-83A4-E71199610979}" type="presParOf" srcId="{C7F7A1A5-5F25-4B53-96C0-6C9201CB169A}" destId="{91685D1E-5096-4ADE-B178-3A3A85908FA5}" srcOrd="0" destOrd="0" presId="urn:microsoft.com/office/officeart/2005/8/layout/chevron2"/>
    <dgm:cxn modelId="{64C5ED9C-F1DC-4881-845D-F8C30EB38920}" type="presParOf" srcId="{91685D1E-5096-4ADE-B178-3A3A85908FA5}" destId="{0657789E-F4FF-4BED-8F92-62111FEA8596}" srcOrd="0" destOrd="0" presId="urn:microsoft.com/office/officeart/2005/8/layout/chevron2"/>
    <dgm:cxn modelId="{20862AA0-AE61-4999-97B4-35BF6F0354C8}" type="presParOf" srcId="{91685D1E-5096-4ADE-B178-3A3A85908FA5}" destId="{76262831-D40B-4F4B-9EF4-1924B1D8A240}" srcOrd="1" destOrd="0" presId="urn:microsoft.com/office/officeart/2005/8/layout/chevron2"/>
    <dgm:cxn modelId="{3FC61E9D-54A3-4324-A153-BF4AC684CCD2}" type="presParOf" srcId="{C7F7A1A5-5F25-4B53-96C0-6C9201CB169A}" destId="{65918891-7A8E-4A18-B3BE-14564DB96D55}" srcOrd="1" destOrd="0" presId="urn:microsoft.com/office/officeart/2005/8/layout/chevron2"/>
    <dgm:cxn modelId="{F2693D88-E54D-4C3B-AA04-FE079B8789C7}" type="presParOf" srcId="{C7F7A1A5-5F25-4B53-96C0-6C9201CB169A}" destId="{41621753-A52E-43D6-9C78-E929222E6C09}" srcOrd="2" destOrd="0" presId="urn:microsoft.com/office/officeart/2005/8/layout/chevron2"/>
    <dgm:cxn modelId="{BBE6541D-0944-4C4F-8FDD-457B3247ECD4}" type="presParOf" srcId="{41621753-A52E-43D6-9C78-E929222E6C09}" destId="{D1FBC634-4A25-4704-BBE5-96EAA3D814EA}" srcOrd="0" destOrd="0" presId="urn:microsoft.com/office/officeart/2005/8/layout/chevron2"/>
    <dgm:cxn modelId="{99FF5D31-B8D0-4D8E-A125-A73BAB13B572}" type="presParOf" srcId="{41621753-A52E-43D6-9C78-E929222E6C09}" destId="{7BDAE85A-04F5-4C7B-9B9C-039F2A317BC4}" srcOrd="1" destOrd="0" presId="urn:microsoft.com/office/officeart/2005/8/layout/chevron2"/>
    <dgm:cxn modelId="{A5305F24-4A1E-43B5-9743-199CE054990A}" type="presParOf" srcId="{C7F7A1A5-5F25-4B53-96C0-6C9201CB169A}" destId="{761CACB0-D44B-42D4-9002-5A8F1C1D1D8F}" srcOrd="3" destOrd="0" presId="urn:microsoft.com/office/officeart/2005/8/layout/chevron2"/>
    <dgm:cxn modelId="{729BAC54-7D4B-45AF-B27E-9CC78FF23986}" type="presParOf" srcId="{C7F7A1A5-5F25-4B53-96C0-6C9201CB169A}" destId="{7CB37D04-9E8E-4DBE-9A0A-2902A25DFCDF}" srcOrd="4" destOrd="0" presId="urn:microsoft.com/office/officeart/2005/8/layout/chevron2"/>
    <dgm:cxn modelId="{93DBF706-5BAA-429A-9CBE-E2E71A51B2A3}" type="presParOf" srcId="{7CB37D04-9E8E-4DBE-9A0A-2902A25DFCDF}" destId="{7FBEDD0F-5942-40B7-B394-33ECE0EF8318}" srcOrd="0" destOrd="0" presId="urn:microsoft.com/office/officeart/2005/8/layout/chevron2"/>
    <dgm:cxn modelId="{EBE6AF1C-FD0E-4777-A9A0-AC3EE200DAFA}" type="presParOf" srcId="{7CB37D04-9E8E-4DBE-9A0A-2902A25DFCDF}" destId="{7319BB6F-7126-4016-9354-E7AE39E40A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283AA-27AA-4759-8088-C66346344102}">
      <dsp:nvSpPr>
        <dsp:cNvPr id="0" name=""/>
        <dsp:cNvSpPr/>
      </dsp:nvSpPr>
      <dsp:spPr>
        <a:xfrm>
          <a:off x="0" y="0"/>
          <a:ext cx="5131825" cy="1409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Учебные предметы</a:t>
          </a:r>
        </a:p>
      </dsp:txBody>
      <dsp:txXfrm>
        <a:off x="41294" y="41294"/>
        <a:ext cx="3674609" cy="1327286"/>
      </dsp:txXfrm>
    </dsp:sp>
    <dsp:sp modelId="{A036B9BB-5F50-406A-B435-A6902B8593D6}">
      <dsp:nvSpPr>
        <dsp:cNvPr id="0" name=""/>
        <dsp:cNvSpPr/>
      </dsp:nvSpPr>
      <dsp:spPr>
        <a:xfrm>
          <a:off x="905616" y="1723180"/>
          <a:ext cx="5131825" cy="1409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Внеурочная деятельность</a:t>
          </a:r>
        </a:p>
      </dsp:txBody>
      <dsp:txXfrm>
        <a:off x="946910" y="1764474"/>
        <a:ext cx="3227202" cy="1327286"/>
      </dsp:txXfrm>
    </dsp:sp>
    <dsp:sp modelId="{07E6A50C-54A7-4A73-8861-2D8A5F61DF9E}">
      <dsp:nvSpPr>
        <dsp:cNvPr id="0" name=""/>
        <dsp:cNvSpPr/>
      </dsp:nvSpPr>
      <dsp:spPr>
        <a:xfrm>
          <a:off x="4215407" y="1108318"/>
          <a:ext cx="916418" cy="9164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421601" y="1108318"/>
        <a:ext cx="504030" cy="689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7789E-F4FF-4BED-8F92-62111FEA8596}">
      <dsp:nvSpPr>
        <dsp:cNvPr id="0" name=""/>
        <dsp:cNvSpPr/>
      </dsp:nvSpPr>
      <dsp:spPr>
        <a:xfrm rot="5400000">
          <a:off x="-243613" y="245133"/>
          <a:ext cx="1624092" cy="11368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Федеральный оператор</a:t>
          </a:r>
        </a:p>
      </dsp:txBody>
      <dsp:txXfrm rot="-5400000">
        <a:off x="1" y="569951"/>
        <a:ext cx="1136864" cy="487228"/>
      </dsp:txXfrm>
    </dsp:sp>
    <dsp:sp modelId="{76262831-D40B-4F4B-9EF4-1924B1D8A240}">
      <dsp:nvSpPr>
        <dsp:cNvPr id="0" name=""/>
        <dsp:cNvSpPr/>
      </dsp:nvSpPr>
      <dsp:spPr>
        <a:xfrm rot="5400000">
          <a:off x="5150635" y="-4012251"/>
          <a:ext cx="1055660" cy="9083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Организационно-техническое и информационное сопровождение;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Методическая поддержка и мониторинг.</a:t>
          </a:r>
        </a:p>
      </dsp:txBody>
      <dsp:txXfrm rot="-5400000">
        <a:off x="1136865" y="53052"/>
        <a:ext cx="9031668" cy="952594"/>
      </dsp:txXfrm>
    </dsp:sp>
    <dsp:sp modelId="{D1FBC634-4A25-4704-BBE5-96EAA3D814EA}">
      <dsp:nvSpPr>
        <dsp:cNvPr id="0" name=""/>
        <dsp:cNvSpPr/>
      </dsp:nvSpPr>
      <dsp:spPr>
        <a:xfrm rot="5400000">
          <a:off x="-243613" y="1783491"/>
          <a:ext cx="1624092" cy="11368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Региональный координатор</a:t>
          </a:r>
        </a:p>
      </dsp:txBody>
      <dsp:txXfrm rot="-5400000">
        <a:off x="1" y="2108309"/>
        <a:ext cx="1136864" cy="487228"/>
      </dsp:txXfrm>
    </dsp:sp>
    <dsp:sp modelId="{7BDAE85A-04F5-4C7B-9B9C-039F2A317BC4}">
      <dsp:nvSpPr>
        <dsp:cNvPr id="0" name=""/>
        <dsp:cNvSpPr/>
      </dsp:nvSpPr>
      <dsp:spPr>
        <a:xfrm rot="5400000">
          <a:off x="5047259" y="-2473893"/>
          <a:ext cx="1262411" cy="9083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Инфраструктурные листы и организация закупок;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Соблюдение условий соответствия образовательных организаций требованиям;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Организация повышения квалификации педагогов;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Обеспечения взаимодействия центров «Точка роста» и иной инфраструктуры национального проекта «Образование»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 rot="-5400000">
        <a:off x="1136864" y="1498128"/>
        <a:ext cx="9021575" cy="1139159"/>
      </dsp:txXfrm>
    </dsp:sp>
    <dsp:sp modelId="{7FBEDD0F-5942-40B7-B394-33ECE0EF8318}">
      <dsp:nvSpPr>
        <dsp:cNvPr id="0" name=""/>
        <dsp:cNvSpPr/>
      </dsp:nvSpPr>
      <dsp:spPr>
        <a:xfrm rot="5400000">
          <a:off x="-243613" y="3218474"/>
          <a:ext cx="1624092" cy="11368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Школьный </a:t>
          </a:r>
          <a:r>
            <a:rPr lang="ru-RU" sz="1300" kern="1200" dirty="0" err="1"/>
            <a:t>Кванториум</a:t>
          </a:r>
          <a:endParaRPr lang="ru-RU" sz="1300" kern="1200" dirty="0"/>
        </a:p>
      </dsp:txBody>
      <dsp:txXfrm rot="-5400000">
        <a:off x="1" y="3543292"/>
        <a:ext cx="1136864" cy="487228"/>
      </dsp:txXfrm>
    </dsp:sp>
    <dsp:sp modelId="{7319BB6F-7126-4016-9354-E7AE39E40A64}">
      <dsp:nvSpPr>
        <dsp:cNvPr id="0" name=""/>
        <dsp:cNvSpPr/>
      </dsp:nvSpPr>
      <dsp:spPr>
        <a:xfrm rot="5400000">
          <a:off x="5150635" y="-1038910"/>
          <a:ext cx="1055660" cy="9083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Организация образовательной деятельности с использованием нового оборудования;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Достижение показателей эффективности и качества образования;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Взаимодействие с </a:t>
          </a:r>
          <a:r>
            <a:rPr lang="ru-RU" sz="1700" kern="1200" dirty="0" err="1"/>
            <a:t>Кванториумами</a:t>
          </a:r>
          <a:r>
            <a:rPr lang="ru-RU" sz="1700" kern="1200" dirty="0"/>
            <a:t>, ИТ-кубами, иными центрами.</a:t>
          </a:r>
        </a:p>
      </dsp:txBody>
      <dsp:txXfrm rot="-5400000">
        <a:off x="1136865" y="3026393"/>
        <a:ext cx="9031668" cy="952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2795810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554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EB3AA-3B21-4850-B297-43B4CC6B47B7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75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FDE44-3196-498E-A603-8183451638D1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54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2D1F-EBD6-44C1-A0ED-6441966F5E8A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192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NUL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NUL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FF4C58-A1E4-4FF8-BED2-B70A5BEC4241}"/>
              </a:ext>
            </a:extLst>
          </p:cNvPr>
          <p:cNvSpPr txBox="1"/>
          <p:nvPr userDrawn="1"/>
        </p:nvSpPr>
        <p:spPr>
          <a:xfrm>
            <a:off x="11315701" y="6109081"/>
            <a:ext cx="457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0B3F654-BA31-45D8-9760-D96F88A901F1}" type="slidenum">
              <a:rPr kumimoji="0" lang="ru-RU" sz="1800" b="0" i="0" u="none" strike="noStrike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Параллелограмм 6">
            <a:extLst>
              <a:ext uri="{FF2B5EF4-FFF2-40B4-BE49-F238E27FC236}">
                <a16:creationId xmlns:a16="http://schemas.microsoft.com/office/drawing/2014/main" xmlns="" id="{D12C74E9-3C5B-401D-B0EE-4D9CF8264DDD}"/>
              </a:ext>
            </a:extLst>
          </p:cNvPr>
          <p:cNvSpPr/>
          <p:nvPr userDrawn="1"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82D5A00-6D7C-433C-9385-EAEA5DC40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/>
        </p:blipFill>
        <p:spPr>
          <a:xfrm>
            <a:off x="10990425" y="253998"/>
            <a:ext cx="972975" cy="80800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8E089A20-7E2E-4FBB-B2D6-0A26AC294D5F}"/>
              </a:ext>
            </a:extLst>
          </p:cNvPr>
          <p:cNvGrpSpPr/>
          <p:nvPr userDrawn="1"/>
        </p:nvGrpSpPr>
        <p:grpSpPr>
          <a:xfrm>
            <a:off x="11734800" y="5137808"/>
            <a:ext cx="457200" cy="1617800"/>
            <a:chOff x="2695043" y="1763491"/>
            <a:chExt cx="253092" cy="895565"/>
          </a:xfrm>
        </p:grpSpPr>
        <p:sp>
          <p:nvSpPr>
            <p:cNvPr id="9" name="Параллелограмм 10">
              <a:extLst>
                <a:ext uri="{FF2B5EF4-FFF2-40B4-BE49-F238E27FC236}">
                  <a16:creationId xmlns:a16="http://schemas.microsoft.com/office/drawing/2014/main" xmlns="" id="{3C834135-CB5B-4ADA-9478-AA0F39D084A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Параллелограмм 10">
              <a:extLst>
                <a:ext uri="{FF2B5EF4-FFF2-40B4-BE49-F238E27FC236}">
                  <a16:creationId xmlns:a16="http://schemas.microsoft.com/office/drawing/2014/main" xmlns="" id="{4B5A1097-C484-469D-A1A9-EF053DB61C8E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9A68E35-1C94-4C81-B2CB-7B833618D2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482821" y="255924"/>
            <a:ext cx="1316244" cy="13495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AE5155-E71F-42ED-8BE3-BF0F9C349C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92935" y="151500"/>
            <a:ext cx="1221713" cy="1349567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E72954A5-10A7-4620-B414-94A392669C1C}"/>
              </a:ext>
            </a:extLst>
          </p:cNvPr>
          <p:cNvSpPr txBox="1">
            <a:spLocks/>
          </p:cNvSpPr>
          <p:nvPr userDrawn="1"/>
        </p:nvSpPr>
        <p:spPr>
          <a:xfrm>
            <a:off x="2069193" y="939832"/>
            <a:ext cx="805361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100000"/>
              </a:lnSpc>
              <a:defRPr/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ИНФОРМАЦИОННО-АНАЛИТИЧЕСКОГО И ПРОЕКТНОГО СОПРОВОЖДЕНИЯ НАЦИОНАЛЬНЫХ ПРОЕКТОВ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FDF72949-591F-4EAB-BBDF-4C3852A9BE33}"/>
              </a:ext>
            </a:extLst>
          </p:cNvPr>
          <p:cNvSpPr txBox="1">
            <a:spLocks/>
          </p:cNvSpPr>
          <p:nvPr userDrawn="1"/>
        </p:nvSpPr>
        <p:spPr>
          <a:xfrm>
            <a:off x="2069193" y="303063"/>
            <a:ext cx="805361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90000"/>
              </a:lnSpc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регионального управления проектной деятельностью</a:t>
            </a:r>
          </a:p>
        </p:txBody>
      </p:sp>
    </p:spTree>
    <p:extLst>
      <p:ext uri="{BB962C8B-B14F-4D97-AF65-F5344CB8AC3E}">
        <p14:creationId xmlns:p14="http://schemas.microsoft.com/office/powerpoint/2010/main" xmlns="" val="160532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9A68E35-1C94-4C81-B2CB-7B833618D2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482821" y="255924"/>
            <a:ext cx="1316244" cy="13495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AE5155-E71F-42ED-8BE3-BF0F9C349C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92935" y="151500"/>
            <a:ext cx="1221713" cy="1349567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E72954A5-10A7-4620-B414-94A392669C1C}"/>
              </a:ext>
            </a:extLst>
          </p:cNvPr>
          <p:cNvSpPr txBox="1">
            <a:spLocks/>
          </p:cNvSpPr>
          <p:nvPr userDrawn="1"/>
        </p:nvSpPr>
        <p:spPr>
          <a:xfrm>
            <a:off x="2069193" y="939832"/>
            <a:ext cx="805361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100000"/>
              </a:lnSpc>
              <a:defRPr/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ИНФОРМАЦИОННО-АНАЛИТИЧЕСКОГО И ПРОЕКТНОГО СОПРОВОЖДЕНИЯ НАЦИОНАЛЬНЫХ ПРОЕКТОВ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FDF72949-591F-4EAB-BBDF-4C3852A9BE33}"/>
              </a:ext>
            </a:extLst>
          </p:cNvPr>
          <p:cNvSpPr txBox="1">
            <a:spLocks/>
          </p:cNvSpPr>
          <p:nvPr userDrawn="1"/>
        </p:nvSpPr>
        <p:spPr>
          <a:xfrm>
            <a:off x="2069193" y="303063"/>
            <a:ext cx="805361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90000"/>
              </a:lnSpc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регионального управления проектной деятельностью</a:t>
            </a:r>
          </a:p>
        </p:txBody>
      </p:sp>
    </p:spTree>
    <p:extLst>
      <p:ext uri="{BB962C8B-B14F-4D97-AF65-F5344CB8AC3E}">
        <p14:creationId xmlns:p14="http://schemas.microsoft.com/office/powerpoint/2010/main" xmlns="" val="62657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milovais@apkpro.ru" TargetMode="External"/><Relationship Id="rId2" Type="http://schemas.openxmlformats.org/officeDocument/2006/relationships/hyperlink" Target="mailto:ivanovaa@apkpro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hyperlink" Target="mailto:semenukge@apkpro.r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gif"/><Relationship Id="rId7" Type="http://schemas.openxmlformats.org/officeDocument/2006/relationships/image" Target="../media/image59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dsh.education/" TargetMode="External"/><Relationship Id="rId5" Type="http://schemas.openxmlformats.org/officeDocument/2006/relationships/hyperlink" Target="http://vcht.center/" TargetMode="External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/><Relationship Id="rId13" Type="http://schemas.openxmlformats.org/officeDocument/2006/relationships/hyperlink" Target="https://t.me/joinchat/J0_WEEV-QNZIzKQ4z5ZH7A" TargetMode="External"/><Relationship Id="rId3" Type="http://schemas.openxmlformats.org/officeDocument/2006/relationships/hyperlink" Target="https://vk.com/club196554063" TargetMode="External"/><Relationship Id="rId7" Type="http://schemas.openxmlformats.org/officeDocument/2006/relationships/hyperlink" Target="https://t.me/joinchat/J0_WEBYIj7jxUL7G1s6Iug" TargetMode="External"/><Relationship Id="rId12" Type="http://schemas.openxmlformats.org/officeDocument/2006/relationships/image" Target="../media/image68.gif"/><Relationship Id="rId2" Type="http://schemas.openxmlformats.org/officeDocument/2006/relationships/image" Target="../media/image63.gif"/><Relationship Id="rId16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gif"/><Relationship Id="rId11" Type="http://schemas.openxmlformats.org/officeDocument/2006/relationships/hyperlink" Target="https://t.me/joinchat/J0_WEBSoW-UapV2Q5e9PCA" TargetMode="External"/><Relationship Id="rId5" Type="http://schemas.openxmlformats.org/officeDocument/2006/relationships/image" Target="../media/image64.gif"/><Relationship Id="rId15" Type="http://schemas.openxmlformats.org/officeDocument/2006/relationships/image" Target="../media/image48.png"/><Relationship Id="rId10" Type="http://schemas.openxmlformats.org/officeDocument/2006/relationships/image" Target="../media/image67.gif"/><Relationship Id="rId4" Type="http://schemas.openxmlformats.org/officeDocument/2006/relationships/hyperlink" Target="https://instagram.com/tochka_rosta_official?igshid=1bwnj7o12w292" TargetMode="External"/><Relationship Id="rId9" Type="http://schemas.openxmlformats.org/officeDocument/2006/relationships/hyperlink" Target="https://t.me/joinchat/FwMR1hUstUUnjeTn9NZMyA" TargetMode="External"/><Relationship Id="rId1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gif"/><Relationship Id="rId3" Type="http://schemas.openxmlformats.org/officeDocument/2006/relationships/hyperlink" Target="https://t.me/joinchat/FiqY06ndEOmBWRZs" TargetMode="External"/><Relationship Id="rId7" Type="http://schemas.openxmlformats.org/officeDocument/2006/relationships/image" Target="../media/image70.gif"/><Relationship Id="rId2" Type="http://schemas.openxmlformats.org/officeDocument/2006/relationships/hyperlink" Target="https://t.me/joinchat/G57p7TdZ3SJFPzW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joinchat/A6oLnBN908nXGPMOH8RB1Q" TargetMode="External"/><Relationship Id="rId5" Type="http://schemas.openxmlformats.org/officeDocument/2006/relationships/image" Target="../media/image69.jpeg"/><Relationship Id="rId10" Type="http://schemas.openxmlformats.org/officeDocument/2006/relationships/image" Target="../media/image73.gif"/><Relationship Id="rId4" Type="http://schemas.openxmlformats.org/officeDocument/2006/relationships/hyperlink" Target="https://t.me/joinchat/Hb2Nr3KnebUf2mgj" TargetMode="External"/><Relationship Id="rId9" Type="http://schemas.openxmlformats.org/officeDocument/2006/relationships/image" Target="../media/image7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5.wdp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21.png"/><Relationship Id="rId2" Type="http://schemas.openxmlformats.org/officeDocument/2006/relationships/image" Target="../media/image15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3.wdp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NULL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856014" y="3204625"/>
            <a:ext cx="9957295" cy="1652549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r>
              <a:rPr lang="ru-RU" dirty="0"/>
              <a:t>Рекомендации по созданию </a:t>
            </a:r>
            <a:r>
              <a:rPr dirty="0" err="1"/>
              <a:t>Центров</a:t>
            </a:r>
            <a:r>
              <a:rPr dirty="0"/>
              <a:t> образования </a:t>
            </a:r>
            <a:r>
              <a:rPr lang="ru-RU" dirty="0"/>
              <a:t>образования естественно-научной и технологической направленностей </a:t>
            </a:r>
            <a:r>
              <a:rPr dirty="0"/>
              <a:t>«</a:t>
            </a:r>
            <a:r>
              <a:rPr dirty="0" err="1"/>
              <a:t>Точка</a:t>
            </a:r>
            <a:r>
              <a:rPr lang="en-US" dirty="0"/>
              <a:t> </a:t>
            </a:r>
            <a:r>
              <a:rPr dirty="0" err="1"/>
              <a:t>роста</a:t>
            </a:r>
            <a:r>
              <a:rPr dirty="0"/>
              <a:t>»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2021 году</a:t>
            </a:r>
            <a:endParaRPr dirty="0"/>
          </a:p>
        </p:txBody>
      </p:sp>
      <p:pic>
        <p:nvPicPr>
          <p:cNvPr id="36" name="Рисунок 5" descr="Рисунок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05460" y="487267"/>
            <a:ext cx="1225042" cy="135967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453838" y="303763"/>
            <a:ext cx="4537992" cy="16686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/>
          <a:stretch/>
        </p:blipFill>
        <p:spPr>
          <a:xfrm>
            <a:off x="10165557" y="571561"/>
            <a:ext cx="1500818" cy="124635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C3938919-AF6A-404B-A009-2AAD16A76CBA}"/>
              </a:ext>
            </a:extLst>
          </p:cNvPr>
          <p:cNvSpPr txBox="1">
            <a:spLocks/>
          </p:cNvSpPr>
          <p:nvPr/>
        </p:nvSpPr>
        <p:spPr>
          <a:xfrm>
            <a:off x="1856015" y="4977633"/>
            <a:ext cx="7491186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20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0DA6053D-AE43-424C-A669-9D377DD90918}"/>
              </a:ext>
            </a:extLst>
          </p:cNvPr>
          <p:cNvSpPr txBox="1">
            <a:spLocks/>
          </p:cNvSpPr>
          <p:nvPr/>
        </p:nvSpPr>
        <p:spPr>
          <a:xfrm>
            <a:off x="10388600" y="6148685"/>
            <a:ext cx="1346200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hangingPunct="1"/>
            <a:r>
              <a:rPr lang="ru-RU" sz="1600" b="0" dirty="0">
                <a:solidFill>
                  <a:srgbClr val="FF0000"/>
                </a:solidFill>
              </a:rPr>
              <a:t>Январь 2021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D3C851A9-2A69-4F31-A4D3-D3732CB97344}"/>
              </a:ext>
            </a:extLst>
          </p:cNvPr>
          <p:cNvGrpSpPr/>
          <p:nvPr/>
        </p:nvGrpSpPr>
        <p:grpSpPr>
          <a:xfrm>
            <a:off x="11734800" y="5114883"/>
            <a:ext cx="457200" cy="1617800"/>
            <a:chOff x="2695043" y="1763491"/>
            <a:chExt cx="253092" cy="895565"/>
          </a:xfrm>
        </p:grpSpPr>
        <p:sp>
          <p:nvSpPr>
            <p:cNvPr id="14" name="Параллелограмм 10">
              <a:extLst>
                <a:ext uri="{FF2B5EF4-FFF2-40B4-BE49-F238E27FC236}">
                  <a16:creationId xmlns:a16="http://schemas.microsoft.com/office/drawing/2014/main" xmlns="" id="{2C1651FA-4F86-45F6-886C-00E8BE941B8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Параллелограмм 10">
              <a:extLst>
                <a:ext uri="{FF2B5EF4-FFF2-40B4-BE49-F238E27FC236}">
                  <a16:creationId xmlns:a16="http://schemas.microsoft.com/office/drawing/2014/main" xmlns="" id="{CE23A654-155F-4B0F-9110-A9A29F8DEB34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528" y="2057792"/>
            <a:ext cx="9416472" cy="3268518"/>
          </a:xfrm>
        </p:spPr>
        <p:txBody>
          <a:bodyPr>
            <a:normAutofit/>
          </a:bodyPr>
          <a:lstStyle/>
          <a:p>
            <a:r>
              <a:rPr lang="ru-RU" b="0" dirty="0"/>
              <a:t>Методические рекомендации Минпросвещения России по созданию Центров «Точка роста»: </a:t>
            </a:r>
            <a:r>
              <a:rPr lang="ru-RU" dirty="0"/>
              <a:t>идеология, нормативная основа, образовательная </a:t>
            </a:r>
            <a:r>
              <a:rPr lang="ru-RU" dirty="0" smtClean="0"/>
              <a:t>деятельность.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817BD18-0FEE-4455-BA06-286F30D40D14}"/>
              </a:ext>
            </a:extLst>
          </p:cNvPr>
          <p:cNvSpPr/>
          <p:nvPr/>
        </p:nvSpPr>
        <p:spPr>
          <a:xfrm>
            <a:off x="589025" y="2057792"/>
            <a:ext cx="10054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6615029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7983682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/>
              <a:t>Методические рекомендации</a:t>
            </a:r>
            <a:endParaRPr sz="2800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6A785855-0E3C-B64B-8615-490271AF9C98}"/>
              </a:ext>
            </a:extLst>
          </p:cNvPr>
          <p:cNvSpPr txBox="1">
            <a:spLocks/>
          </p:cNvSpPr>
          <p:nvPr/>
        </p:nvSpPr>
        <p:spPr>
          <a:xfrm>
            <a:off x="514350" y="1524091"/>
            <a:ext cx="10013950" cy="15983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dirty="0"/>
              <a:t>Определяют единые организационные и методические условия создания и общие подходы к функционированию Центров «Точка роста»</a:t>
            </a:r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D11AF1F-FDB3-CB44-88DF-8713284E2A92}"/>
              </a:ext>
            </a:extLst>
          </p:cNvPr>
          <p:cNvSpPr/>
          <p:nvPr/>
        </p:nvSpPr>
        <p:spPr>
          <a:xfrm>
            <a:off x="495299" y="2964784"/>
            <a:ext cx="3860801" cy="1598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Roboto" pitchFamily="2" charset="0"/>
              </a:rPr>
              <a:t>Минимальные требования</a:t>
            </a: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Roboto" pitchFamily="2" charset="0"/>
              </a:rPr>
            </a:b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>к формированию условий для создания центров, оснащению оборудованием, направленностям образовательных программ, организации учебного процесса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3A307E5-AEA2-9143-919D-72D663A3D117}"/>
              </a:ext>
            </a:extLst>
          </p:cNvPr>
          <p:cNvSpPr/>
          <p:nvPr/>
        </p:nvSpPr>
        <p:spPr>
          <a:xfrm>
            <a:off x="4464388" y="2964784"/>
            <a:ext cx="3568024" cy="1396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Roboto" pitchFamily="2" charset="0"/>
              </a:rPr>
              <a:t>Порядок создания, </a:t>
            </a: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Roboto" pitchFamily="2" charset="0"/>
              </a:rPr>
            </a:b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>в том числе с точки зрения нормативных документов и базового комплекса мер (дорожной карты)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61CEDA5-7D7B-0640-8FF9-68530E69FDD3}"/>
              </a:ext>
            </a:extLst>
          </p:cNvPr>
          <p:cNvSpPr/>
          <p:nvPr/>
        </p:nvSpPr>
        <p:spPr>
          <a:xfrm>
            <a:off x="8261710" y="2973976"/>
            <a:ext cx="3568024" cy="1817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Roboto" pitchFamily="2" charset="0"/>
              </a:rPr>
              <a:t>Мониторинг и контроль </a:t>
            </a: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>реализации мероприятий по созданию и функционированию центров, индикаторы, отчетность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820BD76-5D47-044C-B0A8-0871253E6AA6}"/>
              </a:ext>
            </a:extLst>
          </p:cNvPr>
          <p:cNvSpPr/>
          <p:nvPr/>
        </p:nvSpPr>
        <p:spPr>
          <a:xfrm>
            <a:off x="495298" y="5397500"/>
            <a:ext cx="10782301" cy="710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Roboto" pitchFamily="2" charset="0"/>
              </a:rPr>
              <a:t>Организационно-методическое сопровождение мероприятий</a:t>
            </a: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Roboto" pitchFamily="2" charset="0"/>
              </a:rPr>
            </a:b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>Ключевые направления поддержки создаваемых центров, использования созданной ранее в рамках национального проекта «Образование» инфраструктуры, сопровождения педагогов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A7EBD4CE-E16B-B74B-990E-55BA0F499E3B}"/>
              </a:ext>
            </a:extLst>
          </p:cNvPr>
          <p:cNvCxnSpPr>
            <a:cxnSpLocks/>
          </p:cNvCxnSpPr>
          <p:nvPr/>
        </p:nvCxnSpPr>
        <p:spPr>
          <a:xfrm>
            <a:off x="514350" y="2823210"/>
            <a:ext cx="2990850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E2B1A983-4113-DD40-9811-E53BF7ADA54C}"/>
              </a:ext>
            </a:extLst>
          </p:cNvPr>
          <p:cNvCxnSpPr>
            <a:cxnSpLocks/>
          </p:cNvCxnSpPr>
          <p:nvPr/>
        </p:nvCxnSpPr>
        <p:spPr>
          <a:xfrm>
            <a:off x="4518363" y="2823210"/>
            <a:ext cx="2990850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12A75AA0-E822-FA47-9CBE-075679D252A2}"/>
              </a:ext>
            </a:extLst>
          </p:cNvPr>
          <p:cNvCxnSpPr>
            <a:cxnSpLocks/>
          </p:cNvCxnSpPr>
          <p:nvPr/>
        </p:nvCxnSpPr>
        <p:spPr>
          <a:xfrm>
            <a:off x="8286750" y="2823210"/>
            <a:ext cx="2990850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1C4A4F2E-680E-8448-A16A-0F34F347E0C7}"/>
              </a:ext>
            </a:extLst>
          </p:cNvPr>
          <p:cNvCxnSpPr>
            <a:cxnSpLocks/>
          </p:cNvCxnSpPr>
          <p:nvPr/>
        </p:nvCxnSpPr>
        <p:spPr>
          <a:xfrm>
            <a:off x="514350" y="5104130"/>
            <a:ext cx="10763250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41021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7983682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/>
              <a:t>Зачем?</a:t>
            </a:r>
            <a:endParaRPr sz="280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3FB80F40-B6EA-A047-B8E0-68D97EBB5673}"/>
              </a:ext>
            </a:extLst>
          </p:cNvPr>
          <p:cNvSpPr txBox="1">
            <a:spLocks/>
          </p:cNvSpPr>
          <p:nvPr/>
        </p:nvSpPr>
        <p:spPr>
          <a:xfrm>
            <a:off x="1498600" y="1685777"/>
            <a:ext cx="87503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Совершенствование условий для повышения качества общего образования </a:t>
            </a:r>
            <a:r>
              <a:rPr lang="ru-RU" sz="2000" dirty="0"/>
              <a:t>в общеобразовательных организациях, расположенных в сельской местности и малых городах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Расширение возможностей обучающихся</a:t>
            </a:r>
            <a:r>
              <a:rPr lang="ru-RU" sz="2000" dirty="0"/>
              <a:t> в освоении учебных предметов естественно-научной и технологической направленностей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Практическая отработка учебного материала по учебным предметам «Физика», «Химия», «Биология»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Повышение охвата обучающихся </a:t>
            </a:r>
            <a:r>
              <a:rPr lang="ru-RU" sz="2000" dirty="0"/>
              <a:t>общеобразовательных организаций сельской местности и малых городов образовательными программами общего и дополнительного образования естественно-научной и технологической направленностей на современном оборудовании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35DCEEBF-5215-EA48-8549-697F3AA5F508}"/>
              </a:ext>
            </a:extLst>
          </p:cNvPr>
          <p:cNvSpPr txBox="1">
            <a:spLocks/>
          </p:cNvSpPr>
          <p:nvPr/>
        </p:nvSpPr>
        <p:spPr>
          <a:xfrm>
            <a:off x="838200" y="1467337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1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CD9C7C44-4714-DD4E-862D-797F29042C0A}"/>
              </a:ext>
            </a:extLst>
          </p:cNvPr>
          <p:cNvSpPr txBox="1">
            <a:spLocks/>
          </p:cNvSpPr>
          <p:nvPr/>
        </p:nvSpPr>
        <p:spPr>
          <a:xfrm>
            <a:off x="838200" y="2402909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2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ED7CC478-DA3F-A442-BCFB-77141A1AD33B}"/>
              </a:ext>
            </a:extLst>
          </p:cNvPr>
          <p:cNvSpPr txBox="1">
            <a:spLocks/>
          </p:cNvSpPr>
          <p:nvPr/>
        </p:nvSpPr>
        <p:spPr>
          <a:xfrm>
            <a:off x="838200" y="342674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3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EA111617-1441-DF44-85B5-380EB612740D}"/>
              </a:ext>
            </a:extLst>
          </p:cNvPr>
          <p:cNvSpPr txBox="1">
            <a:spLocks/>
          </p:cNvSpPr>
          <p:nvPr/>
        </p:nvSpPr>
        <p:spPr>
          <a:xfrm>
            <a:off x="838200" y="438940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78094378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9A2B25-57B9-8548-B1D8-D4B75CC5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Как?*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09A558-70E7-1346-AEC9-41E750184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6071"/>
            <a:ext cx="10515600" cy="467089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соответствии с утвержденными </a:t>
            </a:r>
            <a:r>
              <a:rPr lang="ru-RU" dirty="0" err="1"/>
              <a:t>Минпросвещения</a:t>
            </a:r>
            <a:r>
              <a:rPr lang="ru-RU" dirty="0"/>
              <a:t> России методическими рекомендациями в </a:t>
            </a:r>
            <a:r>
              <a:rPr lang="ru-RU" b="1" dirty="0">
                <a:solidFill>
                  <a:srgbClr val="FF0000"/>
                </a:solidFill>
              </a:rPr>
              <a:t>общеобразовательных организациях, расположенных в сельской местности и малых городах, </a:t>
            </a:r>
            <a:r>
              <a:rPr lang="ru-RU" dirty="0"/>
              <a:t>создана (обновлена) </a:t>
            </a:r>
            <a:r>
              <a:rPr lang="ru-RU" b="1" dirty="0">
                <a:solidFill>
                  <a:srgbClr val="FF0000"/>
                </a:solidFill>
              </a:rPr>
              <a:t>материально-техническая база </a:t>
            </a:r>
            <a:r>
              <a:rPr lang="ru-RU" dirty="0"/>
              <a:t>для реализации программ </a:t>
            </a:r>
            <a:r>
              <a:rPr lang="ru-RU" b="1" dirty="0">
                <a:solidFill>
                  <a:srgbClr val="FF0000"/>
                </a:solidFill>
              </a:rPr>
              <a:t>основного общего образования естественнонаучной и технологической направленностей и программ дополнительного образования соответствующей направленности </a:t>
            </a:r>
            <a:r>
              <a:rPr lang="ru-RU" dirty="0"/>
              <a:t>путем формирования на базе общеобразовательных организаций Центров образования «Точка роста» с целью развития современных компетенций и навыков у обучающихся, а также повышения качества образования.</a:t>
            </a:r>
          </a:p>
          <a:p>
            <a:r>
              <a:rPr lang="ru-RU" dirty="0"/>
              <a:t>Основной задачей Центров образования «Точка Роста» является </a:t>
            </a:r>
            <a:r>
              <a:rPr lang="ru-RU" b="1" dirty="0">
                <a:solidFill>
                  <a:srgbClr val="FF0000"/>
                </a:solidFill>
              </a:rPr>
              <a:t>охват обучающихся общеобразовательных организаций программами основного общего и дополнительного образования на созданной (обновленной) материально-технической базе</a:t>
            </a:r>
            <a:r>
              <a:rPr lang="ru-RU" dirty="0"/>
              <a:t>, в том числе с использованием дистанционных форм обучения и сетевой формы реализации образовательных программ.</a:t>
            </a:r>
          </a:p>
          <a:p>
            <a:r>
              <a:rPr lang="ru-RU" dirty="0"/>
              <a:t>Одновременно </a:t>
            </a:r>
            <a:r>
              <a:rPr lang="ru-RU" b="1" dirty="0">
                <a:solidFill>
                  <a:srgbClr val="FF0000"/>
                </a:solidFill>
              </a:rPr>
              <a:t>субъектами Российской Федерации и образовательными организациями могут самостоятельно быть инициированы и реализованы аналогичные проекты </a:t>
            </a:r>
            <a:r>
              <a:rPr lang="ru-RU" dirty="0"/>
              <a:t>с целью реализации программ основного общего образования и программ дополнительного образования различных направленностей.</a:t>
            </a:r>
          </a:p>
          <a:p>
            <a:r>
              <a:rPr lang="ru-RU" dirty="0"/>
              <a:t>Значение количества организаций, в которых создана (обновлена) материально-техническая база и охвата детей  подлежат ежегодному уточнению по итогам проведения отборов на предоставление субсидии из федерального бюджета бюджетам субъектов Российской Федерации на финансовое обеспечение соответствующих мероприятий.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345700-FC94-2F4E-A2D2-A3D09AC27423}"/>
              </a:ext>
            </a:extLst>
          </p:cNvPr>
          <p:cNvSpPr txBox="1"/>
          <p:nvPr/>
        </p:nvSpPr>
        <p:spPr>
          <a:xfrm>
            <a:off x="1075766" y="6266330"/>
            <a:ext cx="52347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* Характеристика результата федерального проекта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87337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F2DAB9-0E05-4945-88B9-6A2AC5AB6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изменится?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C3201BF-B764-9B43-8FFF-4D605C351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3D63C45-5F0C-2A48-AD53-A68C29C97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166144"/>
            <a:ext cx="5067300" cy="36703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DCE21B7B-78D8-7946-B57E-8CC29D539391}"/>
              </a:ext>
            </a:extLst>
          </p:cNvPr>
          <p:cNvSpPr txBox="1">
            <a:spLocks/>
          </p:cNvSpPr>
          <p:nvPr/>
        </p:nvSpPr>
        <p:spPr>
          <a:xfrm>
            <a:off x="6894512" y="2494962"/>
            <a:ext cx="4821238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Широкий спектр способов и методов применения оборудования в учебном процессе, внеурочной деятельности, дополнительном образовании 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Использование учебных кабинетов физики, химии, биологии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Использование пространств для проектной деятельности и дополнительного образования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8AB49910-A1AA-D84F-814C-8156D4744CFB}"/>
              </a:ext>
            </a:extLst>
          </p:cNvPr>
          <p:cNvCxnSpPr>
            <a:cxnSpLocks/>
          </p:cNvCxnSpPr>
          <p:nvPr/>
        </p:nvCxnSpPr>
        <p:spPr>
          <a:xfrm>
            <a:off x="6659863" y="2494962"/>
            <a:ext cx="0" cy="2934288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5856783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9A2B25-57B9-8548-B1D8-D4B75CC5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 счет чего?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66F963BD-8092-594C-98C8-FBA0D2867853}"/>
              </a:ext>
            </a:extLst>
          </p:cNvPr>
          <p:cNvSpPr txBox="1">
            <a:spLocks/>
          </p:cNvSpPr>
          <p:nvPr/>
        </p:nvSpPr>
        <p:spPr>
          <a:xfrm>
            <a:off x="1651000" y="1772238"/>
            <a:ext cx="910664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ru-RU" sz="2000" b="1" dirty="0"/>
              <a:t>Субсидия из федерального бюджета бюджету субъекта Российской Федерации на приобретение средств обучения и воспитания, оборудования</a:t>
            </a:r>
            <a:endParaRPr lang="ru-RU" sz="2000" dirty="0"/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 err="1"/>
              <a:t>Софинансирование</a:t>
            </a:r>
            <a:r>
              <a:rPr lang="ru-RU" sz="2000" b="1" dirty="0"/>
              <a:t> субъектом Российской Федерации мероприятий по созданию центров «Точка роста»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Реализация мероприятий по подготовке и созданию центров «Точка роста» в муниципалитете</a:t>
            </a:r>
            <a:endParaRPr lang="ru-RU" sz="2000" dirty="0"/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Поддержка мероприятий, в том числе методическая и организационная, со стороны федерального оператора проекта</a:t>
            </a:r>
            <a:endParaRPr lang="ru-RU" sz="20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3825370-E7F9-CE41-A689-F23B9F07DC66}"/>
              </a:ext>
            </a:extLst>
          </p:cNvPr>
          <p:cNvSpPr txBox="1">
            <a:spLocks/>
          </p:cNvSpPr>
          <p:nvPr/>
        </p:nvSpPr>
        <p:spPr>
          <a:xfrm>
            <a:off x="1104900" y="1706692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1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DBDA8547-6D6B-1744-9766-26BCA91E87A3}"/>
              </a:ext>
            </a:extLst>
          </p:cNvPr>
          <p:cNvSpPr txBox="1">
            <a:spLocks/>
          </p:cNvSpPr>
          <p:nvPr/>
        </p:nvSpPr>
        <p:spPr>
          <a:xfrm>
            <a:off x="1104900" y="2703090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2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38A15DA8-D661-6247-B4F9-9EC473164286}"/>
              </a:ext>
            </a:extLst>
          </p:cNvPr>
          <p:cNvSpPr txBox="1">
            <a:spLocks/>
          </p:cNvSpPr>
          <p:nvPr/>
        </p:nvSpPr>
        <p:spPr>
          <a:xfrm>
            <a:off x="1104900" y="3548743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3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7E49D387-3124-BF4F-84F9-8117CC6EA85B}"/>
              </a:ext>
            </a:extLst>
          </p:cNvPr>
          <p:cNvSpPr txBox="1">
            <a:spLocks/>
          </p:cNvSpPr>
          <p:nvPr/>
        </p:nvSpPr>
        <p:spPr>
          <a:xfrm>
            <a:off x="1104900" y="4418490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79772381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78D936-B537-634D-9467-F1827654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Документы на уровне образовательных организаций, информационная открытость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5914DF15-1CE3-504E-BDC4-90AC774BC112}"/>
              </a:ext>
            </a:extLst>
          </p:cNvPr>
          <p:cNvSpPr txBox="1">
            <a:spLocks/>
          </p:cNvSpPr>
          <p:nvPr/>
        </p:nvSpPr>
        <p:spPr>
          <a:xfrm>
            <a:off x="3365500" y="1774872"/>
            <a:ext cx="8001000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О создании Центра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О назначении куратора, ответственного за функционирование и развитие Центра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Об утверждении Положения о Центре «Точка роста»</a:t>
            </a:r>
          </a:p>
          <a:p>
            <a:pPr>
              <a:buClr>
                <a:srgbClr val="0070C0"/>
              </a:buClr>
            </a:pPr>
            <a:endParaRPr lang="ru-RU" sz="2000" dirty="0"/>
          </a:p>
          <a:p>
            <a:pPr>
              <a:buClr>
                <a:srgbClr val="0070C0"/>
              </a:buClr>
            </a:pPr>
            <a:r>
              <a:rPr lang="ru-RU" sz="2000" dirty="0"/>
              <a:t>Образовательные программы общего и дополнительного образования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4E9EA762-7616-1E42-8D46-3F279145F006}"/>
              </a:ext>
            </a:extLst>
          </p:cNvPr>
          <p:cNvSpPr txBox="1">
            <a:spLocks/>
          </p:cNvSpPr>
          <p:nvPr/>
        </p:nvSpPr>
        <p:spPr>
          <a:xfrm>
            <a:off x="3365500" y="4569552"/>
            <a:ext cx="8242300" cy="217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Создание раздела на сайте общеобразовательной организации «Центр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Наличие информации об образовательных программах, оборудовании, плане работы, режиме занятий и пр.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Публикация сведений о функционировании Центра «Точка роста», в том числе о проводимых мероприятиях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9CA3B9D-DFD1-A149-90D4-5A75AC24E579}"/>
              </a:ext>
            </a:extLst>
          </p:cNvPr>
          <p:cNvSpPr/>
          <p:nvPr/>
        </p:nvSpPr>
        <p:spPr>
          <a:xfrm>
            <a:off x="653749" y="2082932"/>
            <a:ext cx="17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2BC"/>
                </a:solidFill>
              </a:rPr>
              <a:t>Локальные акты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2FB7F5F-FCEF-C04A-9F0C-332C3161D30F}"/>
              </a:ext>
            </a:extLst>
          </p:cNvPr>
          <p:cNvSpPr/>
          <p:nvPr/>
        </p:nvSpPr>
        <p:spPr>
          <a:xfrm>
            <a:off x="647701" y="5062320"/>
            <a:ext cx="2248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2BC"/>
                </a:solidFill>
              </a:rPr>
              <a:t>Информационная открытость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78BEF10-EC9A-3A48-81EA-6424D8827BBD}"/>
              </a:ext>
            </a:extLst>
          </p:cNvPr>
          <p:cNvCxnSpPr>
            <a:cxnSpLocks/>
          </p:cNvCxnSpPr>
          <p:nvPr/>
        </p:nvCxnSpPr>
        <p:spPr>
          <a:xfrm>
            <a:off x="3130851" y="1694862"/>
            <a:ext cx="0" cy="4886911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AC83B53-8904-2045-A63B-8C529F961BC1}"/>
              </a:ext>
            </a:extLst>
          </p:cNvPr>
          <p:cNvSpPr/>
          <p:nvPr/>
        </p:nvSpPr>
        <p:spPr>
          <a:xfrm>
            <a:off x="647700" y="3588816"/>
            <a:ext cx="224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2BC"/>
                </a:solidFill>
              </a:rPr>
              <a:t>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88390572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200545-7779-AE47-A456-DB96A3DF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30655"/>
            <a:ext cx="8053614" cy="917575"/>
          </a:xfrm>
        </p:spPr>
        <p:txBody>
          <a:bodyPr/>
          <a:lstStyle/>
          <a:p>
            <a:r>
              <a:rPr lang="ru-RU" dirty="0"/>
              <a:t>Показатели функционирования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85D688-1B72-5F49-9824-DBAE990F69C7}"/>
              </a:ext>
            </a:extLst>
          </p:cNvPr>
          <p:cNvSpPr txBox="1"/>
          <p:nvPr/>
        </p:nvSpPr>
        <p:spPr>
          <a:xfrm>
            <a:off x="545952" y="3040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EA5DD3DC-951A-184E-AC81-97991683D897}"/>
              </a:ext>
            </a:extLst>
          </p:cNvPr>
          <p:cNvSpPr txBox="1">
            <a:spLocks/>
          </p:cNvSpPr>
          <p:nvPr/>
        </p:nvSpPr>
        <p:spPr>
          <a:xfrm>
            <a:off x="1179578" y="1737400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/>
              <a:t>Численность обучающихся общеобразовательной организации, осваивающих два и более учебных предмета  из числа предметных областей «Естественнонаучные предметы»,  «Естественные науки», «Математика и информатика», «Обществознание и естествознание», «Технология» и (или) курсы внеурочной деятельности  </a:t>
            </a:r>
            <a:r>
              <a:rPr lang="ru-RU" sz="2000" dirty="0" err="1"/>
              <a:t>общеинтеллектуальной</a:t>
            </a:r>
            <a:r>
              <a:rPr lang="ru-RU" sz="2000" dirty="0"/>
              <a:t> направленности с использованием средств обучения и воспитания Центра «Точка роста» (человек) </a:t>
            </a:r>
          </a:p>
          <a:p>
            <a:pPr algn="just"/>
            <a:r>
              <a:rPr lang="ru-RU" sz="2000" dirty="0"/>
              <a:t>Численность обучающихся общеобразовательной организации, осваивающих дополнительные общеобразовательные программы технической и естественнонаучной направленности с использованием средств обучения и воспитания Центра «Точка роста» (человек);</a:t>
            </a:r>
          </a:p>
          <a:p>
            <a:pPr algn="just">
              <a:buClr>
                <a:srgbClr val="0070C0"/>
              </a:buClr>
            </a:pPr>
            <a:r>
              <a:rPr lang="ru-RU" sz="2000" dirty="0"/>
              <a:t>Доля педагогических работников центра «Точка роста», прошедших обучение по программам из реестра программ повышения квалификации федерального оператора (%).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FFBEE347-979E-A245-9194-6A8306BFB8D6}"/>
              </a:ext>
            </a:extLst>
          </p:cNvPr>
          <p:cNvCxnSpPr>
            <a:cxnSpLocks/>
          </p:cNvCxnSpPr>
          <p:nvPr/>
        </p:nvCxnSpPr>
        <p:spPr>
          <a:xfrm>
            <a:off x="955130" y="1442870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ая выноска 6">
            <a:extLst>
              <a:ext uri="{FF2B5EF4-FFF2-40B4-BE49-F238E27FC236}">
                <a16:creationId xmlns:a16="http://schemas.microsoft.com/office/drawing/2014/main" xmlns="" id="{7517D6E0-4F0F-7B45-9C77-A45930859DAE}"/>
              </a:ext>
            </a:extLst>
          </p:cNvPr>
          <p:cNvSpPr/>
          <p:nvPr/>
        </p:nvSpPr>
        <p:spPr>
          <a:xfrm>
            <a:off x="6096000" y="2363618"/>
            <a:ext cx="4505832" cy="3693317"/>
          </a:xfrm>
          <a:prstGeom prst="wedgeRectCallout">
            <a:avLst>
              <a:gd name="adj1" fmla="val -90070"/>
              <a:gd name="adj2" fmla="val -54931"/>
            </a:avLst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Показатель федерального проекта «Современная школа»: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algn="just"/>
            <a:r>
              <a:rPr lang="ru-RU" dirty="0"/>
              <a:t>Доля обучающихся общеобразовательных организаций, расположенных в сельской местности  и малых городах, в которых созданы и функционируют центры образования естественно-научной  и технологической направленностей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/>
              <a:t>2021 – </a:t>
            </a:r>
            <a:r>
              <a:rPr lang="ru-RU" b="1" dirty="0">
                <a:solidFill>
                  <a:srgbClr val="FF0000"/>
                </a:solidFill>
              </a:rPr>
              <a:t>20%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…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/>
              <a:t>2024 – </a:t>
            </a:r>
            <a:r>
              <a:rPr lang="ru-RU" b="1" dirty="0">
                <a:solidFill>
                  <a:srgbClr val="FF0000"/>
                </a:solidFill>
              </a:rPr>
              <a:t>85%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1039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7C57CA-BA06-B248-AD9C-AE2C43FF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Показатели функционирования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4A023581-AD17-8844-BD0D-CE615431ED04}"/>
              </a:ext>
            </a:extLst>
          </p:cNvPr>
          <p:cNvSpPr txBox="1">
            <a:spLocks/>
          </p:cNvSpPr>
          <p:nvPr/>
        </p:nvSpPr>
        <p:spPr>
          <a:xfrm>
            <a:off x="1104900" y="1585707"/>
            <a:ext cx="10069843" cy="2122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b="1" dirty="0">
                <a:solidFill>
                  <a:srgbClr val="FF0000"/>
                </a:solidFill>
              </a:rPr>
              <a:t>Численность обучающихся </a:t>
            </a:r>
            <a:r>
              <a:rPr lang="ru-RU" sz="1400" dirty="0"/>
              <a:t>общеобразовательной организации, осваивающих </a:t>
            </a:r>
            <a:r>
              <a:rPr lang="ru-RU" sz="1400" b="1" dirty="0">
                <a:solidFill>
                  <a:srgbClr val="FF0000"/>
                </a:solidFill>
              </a:rPr>
              <a:t>два и более учебных предмета  </a:t>
            </a:r>
            <a:r>
              <a:rPr lang="ru-RU" sz="1400" dirty="0"/>
              <a:t>из числа предметных областей «Естественнонаучные предметы»,  «Естественные науки», «Математика и информатика», «Обществознание и естествознание», «Технология» </a:t>
            </a:r>
            <a:r>
              <a:rPr lang="ru-RU" sz="1400" b="1" dirty="0">
                <a:solidFill>
                  <a:srgbClr val="FF0000"/>
                </a:solidFill>
              </a:rPr>
              <a:t>и (или) курсы внеурочной деятельности  </a:t>
            </a:r>
            <a:r>
              <a:rPr lang="ru-RU" sz="1400" dirty="0" err="1"/>
              <a:t>общеинтеллектуальной</a:t>
            </a:r>
            <a:r>
              <a:rPr lang="ru-RU" sz="1400" dirty="0"/>
              <a:t> направленности с использованием средств обучения и воспитания Центра «Точка роста» (человек)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D3BF828E-5057-784E-828F-BD134D0D1085}"/>
              </a:ext>
            </a:extLst>
          </p:cNvPr>
          <p:cNvCxnSpPr>
            <a:cxnSpLocks/>
          </p:cNvCxnSpPr>
          <p:nvPr/>
        </p:nvCxnSpPr>
        <p:spPr>
          <a:xfrm>
            <a:off x="1017257" y="1593914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E8F554E8-D457-9840-B079-23FD359258F1}"/>
              </a:ext>
            </a:extLst>
          </p:cNvPr>
          <p:cNvGraphicFramePr/>
          <p:nvPr>
            <p:extLst/>
          </p:nvPr>
        </p:nvGraphicFramePr>
        <p:xfrm>
          <a:off x="1409126" y="3047421"/>
          <a:ext cx="6037442" cy="3133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108DD40E-7538-924A-8D98-C240E527A436}"/>
              </a:ext>
            </a:extLst>
          </p:cNvPr>
          <p:cNvSpPr txBox="1">
            <a:spLocks/>
          </p:cNvSpPr>
          <p:nvPr/>
        </p:nvSpPr>
        <p:spPr>
          <a:xfrm>
            <a:off x="7617737" y="310299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2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624E867C-0BFD-7743-8DF1-313245441093}"/>
              </a:ext>
            </a:extLst>
          </p:cNvPr>
          <p:cNvSpPr txBox="1">
            <a:spLocks/>
          </p:cNvSpPr>
          <p:nvPr/>
        </p:nvSpPr>
        <p:spPr>
          <a:xfrm>
            <a:off x="7625625" y="4815997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2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6D972FB-0700-644C-A6AC-074D7CD8AE8A}"/>
              </a:ext>
            </a:extLst>
          </p:cNvPr>
          <p:cNvSpPr txBox="1">
            <a:spLocks/>
          </p:cNvSpPr>
          <p:nvPr/>
        </p:nvSpPr>
        <p:spPr>
          <a:xfrm>
            <a:off x="8918818" y="3096917"/>
            <a:ext cx="546100" cy="2799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1</a:t>
            </a:r>
          </a:p>
          <a:p>
            <a:endParaRPr lang="ru-RU" sz="5400" dirty="0"/>
          </a:p>
          <a:p>
            <a:r>
              <a:rPr lang="ru-RU" sz="5400" dirty="0"/>
              <a:t>+</a:t>
            </a:r>
          </a:p>
          <a:p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>1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1FB1E1F6-8A7A-394B-B4B3-3CF32BF73E98}"/>
              </a:ext>
            </a:extLst>
          </p:cNvPr>
          <p:cNvSpPr txBox="1">
            <a:spLocks/>
          </p:cNvSpPr>
          <p:nvPr/>
        </p:nvSpPr>
        <p:spPr>
          <a:xfrm>
            <a:off x="8066538" y="3862942"/>
            <a:ext cx="892923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или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710B2B8D-E6EB-4A4A-B415-A4DB1CDA8C05}"/>
              </a:ext>
            </a:extLst>
          </p:cNvPr>
          <p:cNvCxnSpPr/>
          <p:nvPr/>
        </p:nvCxnSpPr>
        <p:spPr>
          <a:xfrm flipV="1">
            <a:off x="7573032" y="4276381"/>
            <a:ext cx="538212" cy="3010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B11731F2-2E4D-0E4D-BADD-2977CF23F0B7}"/>
              </a:ext>
            </a:extLst>
          </p:cNvPr>
          <p:cNvSpPr/>
          <p:nvPr/>
        </p:nvSpPr>
        <p:spPr>
          <a:xfrm>
            <a:off x="8844599" y="2947754"/>
            <a:ext cx="627829" cy="311525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06ED34D9-0645-694E-AECC-5EBB1C18FE3A}"/>
              </a:ext>
            </a:extLst>
          </p:cNvPr>
          <p:cNvSpPr txBox="1">
            <a:spLocks/>
          </p:cNvSpPr>
          <p:nvPr/>
        </p:nvSpPr>
        <p:spPr>
          <a:xfrm>
            <a:off x="8162696" y="2334607"/>
            <a:ext cx="892923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>
                <a:solidFill>
                  <a:srgbClr val="FF0000"/>
                </a:solidFill>
              </a:rPr>
              <a:t>∑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E2BD6D8F-1428-C34A-A758-CBCC536CCD9C}"/>
              </a:ext>
            </a:extLst>
          </p:cNvPr>
          <p:cNvSpPr txBox="1">
            <a:spLocks/>
          </p:cNvSpPr>
          <p:nvPr/>
        </p:nvSpPr>
        <p:spPr>
          <a:xfrm>
            <a:off x="8116963" y="5827090"/>
            <a:ext cx="892923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</a:rPr>
              <a:t>min </a:t>
            </a:r>
            <a:r>
              <a:rPr lang="ru-RU" sz="4800" dirty="0">
                <a:solidFill>
                  <a:srgbClr val="FF0000"/>
                </a:solidFill>
              </a:rPr>
              <a:t>300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98822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200545-7779-AE47-A456-DB96A3DF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Показатели функционирования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85D688-1B72-5F49-9824-DBAE990F69C7}"/>
              </a:ext>
            </a:extLst>
          </p:cNvPr>
          <p:cNvSpPr txBox="1"/>
          <p:nvPr/>
        </p:nvSpPr>
        <p:spPr>
          <a:xfrm>
            <a:off x="545952" y="3040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EA5DD3DC-951A-184E-AC81-97991683D897}"/>
              </a:ext>
            </a:extLst>
          </p:cNvPr>
          <p:cNvSpPr txBox="1">
            <a:spLocks/>
          </p:cNvSpPr>
          <p:nvPr/>
        </p:nvSpPr>
        <p:spPr>
          <a:xfrm>
            <a:off x="1116494" y="2043359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/>
              <a:t>Численность обучающихся общеобразовательной организации, осваивающих </a:t>
            </a:r>
            <a:r>
              <a:rPr lang="ru-RU" sz="2000" b="1" dirty="0"/>
              <a:t>дополнительные общеобразовательные программы </a:t>
            </a:r>
            <a:r>
              <a:rPr lang="ru-RU" sz="2000" b="1" dirty="0">
                <a:solidFill>
                  <a:srgbClr val="FF0000"/>
                </a:solidFill>
              </a:rPr>
              <a:t>технической и естественнонаучной </a:t>
            </a:r>
            <a:r>
              <a:rPr lang="ru-RU" sz="2000" b="1" dirty="0"/>
              <a:t>направленности </a:t>
            </a:r>
            <a:r>
              <a:rPr lang="ru-RU" sz="2000" dirty="0"/>
              <a:t>с использованием средств обучения и воспитания Центра «Точка роста» (человек);</a:t>
            </a:r>
          </a:p>
          <a:p>
            <a:pPr algn="just"/>
            <a:endParaRPr lang="ru-RU" sz="2000" dirty="0"/>
          </a:p>
          <a:p>
            <a:pPr marL="0" indent="0" algn="ctr">
              <a:buNone/>
            </a:pPr>
            <a:r>
              <a:rPr lang="en-GB" sz="2000" b="1" dirty="0">
                <a:solidFill>
                  <a:srgbClr val="FF0000"/>
                </a:solidFill>
              </a:rPr>
              <a:t>Min 60</a:t>
            </a:r>
            <a:endParaRPr lang="ru-RU" sz="2000" b="1" dirty="0">
              <a:solidFill>
                <a:srgbClr val="FF0000"/>
              </a:solidFill>
            </a:endParaRPr>
          </a:p>
          <a:p>
            <a:pPr algn="just"/>
            <a:endParaRPr lang="ru-RU" sz="2000" dirty="0"/>
          </a:p>
          <a:p>
            <a:pPr algn="just">
              <a:buClr>
                <a:srgbClr val="0070C0"/>
              </a:buClr>
            </a:pPr>
            <a:r>
              <a:rPr lang="ru-RU" sz="2000" dirty="0"/>
              <a:t>Доля педагогических работников центра «Точка роста», прошедших обучение по программам из реестра программ повышения квалификации федерального оператора (%).</a:t>
            </a:r>
            <a:endParaRPr lang="en-GB" sz="2000" dirty="0"/>
          </a:p>
          <a:p>
            <a:pPr marL="0" indent="0" algn="ctr">
              <a:buClr>
                <a:srgbClr val="0070C0"/>
              </a:buClr>
              <a:buNone/>
            </a:pPr>
            <a:r>
              <a:rPr lang="ru-RU" sz="2000" i="1" dirty="0"/>
              <a:t>Наличие актуального документа о повышении квалификации</a:t>
            </a:r>
            <a:endParaRPr lang="en-GB" sz="2000" i="1" dirty="0"/>
          </a:p>
          <a:p>
            <a:pPr marL="0" indent="0" algn="ctr">
              <a:buClr>
                <a:srgbClr val="0070C0"/>
              </a:buClr>
              <a:buNone/>
            </a:pPr>
            <a:r>
              <a:rPr lang="en-GB" sz="2000" b="1" dirty="0">
                <a:solidFill>
                  <a:srgbClr val="FF0000"/>
                </a:solidFill>
              </a:rPr>
              <a:t>100%</a:t>
            </a:r>
            <a:endParaRPr lang="ru-RU" sz="2000" b="1" dirty="0">
              <a:solidFill>
                <a:srgbClr val="FF0000"/>
              </a:solidFill>
            </a:endParaRPr>
          </a:p>
          <a:p>
            <a:pPr algn="just">
              <a:buClr>
                <a:srgbClr val="0070C0"/>
              </a:buClr>
            </a:pPr>
            <a:endParaRPr lang="ru-RU" sz="200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FFBEE347-979E-A245-9194-6A8306BFB8D6}"/>
              </a:ext>
            </a:extLst>
          </p:cNvPr>
          <p:cNvCxnSpPr>
            <a:cxnSpLocks/>
          </p:cNvCxnSpPr>
          <p:nvPr/>
        </p:nvCxnSpPr>
        <p:spPr>
          <a:xfrm>
            <a:off x="955130" y="1577340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81537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Повестка: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6654" y="1816100"/>
            <a:ext cx="10438691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Методические рекомендации Минпросвещения России </a:t>
            </a:r>
            <a:r>
              <a:rPr lang="ru-RU" sz="2400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по созданию Центров «Точка роста»: идеология, нормативная основа, образовательная </a:t>
            </a:r>
            <a:r>
              <a:rPr lang="ru-RU" sz="2400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деятельность</a:t>
            </a:r>
            <a:r>
              <a:rPr lang="en-US" sz="2400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ru-RU" sz="2400" dirty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О </a:t>
            </a:r>
            <a:r>
              <a:rPr lang="ru-RU" sz="24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порядке формирования инфраструктурных листов </a:t>
            </a:r>
            <a:r>
              <a:rPr lang="ru-RU" sz="2400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для Центров «Точка роста».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О </a:t>
            </a:r>
            <a:r>
              <a:rPr lang="ru-RU" sz="24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рекомендациях по оформлению и зонированию   помещений </a:t>
            </a:r>
            <a:r>
              <a:rPr lang="ru-RU" sz="2400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Центров «Точка роста</a:t>
            </a:r>
            <a:r>
              <a:rPr lang="ru-RU" sz="2400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».</a:t>
            </a:r>
            <a:endParaRPr lang="en-US" sz="2400" dirty="0" smtClean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Дорожная </a:t>
            </a:r>
            <a:r>
              <a:rPr lang="ru-RU" sz="24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карта </a:t>
            </a:r>
            <a:r>
              <a:rPr lang="ru-RU" sz="24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проекта, информационные ресурсы и каналы коммуникаций </a:t>
            </a:r>
            <a:r>
              <a:rPr lang="ru-RU" sz="2400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профессиональных сообществ Центров «Точка роста».</a:t>
            </a:r>
            <a:endParaRPr lang="ru-RU" sz="2400" dirty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50549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200545-7779-AE47-A456-DB96A3DF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Образовательные программы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85D688-1B72-5F49-9824-DBAE990F69C7}"/>
              </a:ext>
            </a:extLst>
          </p:cNvPr>
          <p:cNvSpPr txBox="1"/>
          <p:nvPr/>
        </p:nvSpPr>
        <p:spPr>
          <a:xfrm>
            <a:off x="545952" y="3040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EA5DD3DC-951A-184E-AC81-97991683D897}"/>
              </a:ext>
            </a:extLst>
          </p:cNvPr>
          <p:cNvSpPr txBox="1">
            <a:spLocks/>
          </p:cNvSpPr>
          <p:nvPr/>
        </p:nvSpPr>
        <p:spPr>
          <a:xfrm>
            <a:off x="1116494" y="2043359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70C0"/>
              </a:buClr>
            </a:pPr>
            <a:r>
              <a:rPr lang="ru-RU" sz="2000" dirty="0"/>
              <a:t>Минимальный набор направленностей образовательных программ –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естественно-научная и технологическая</a:t>
            </a:r>
            <a:r>
              <a:rPr lang="ru-RU" sz="2000" dirty="0"/>
              <a:t> (перечень может быть расширен, исходя из имеющихся условий и потребностей).</a:t>
            </a:r>
          </a:p>
          <a:p>
            <a:pPr marL="0" indent="0" algn="just">
              <a:buNone/>
            </a:pPr>
            <a:endParaRPr lang="ru-RU" sz="200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FFBEE347-979E-A245-9194-6A8306BFB8D6}"/>
              </a:ext>
            </a:extLst>
          </p:cNvPr>
          <p:cNvCxnSpPr>
            <a:cxnSpLocks/>
          </p:cNvCxnSpPr>
          <p:nvPr/>
        </p:nvCxnSpPr>
        <p:spPr>
          <a:xfrm>
            <a:off x="955130" y="1577340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73340CB6-E97C-D04A-A620-54F94DBE4FB8}"/>
              </a:ext>
            </a:extLst>
          </p:cNvPr>
          <p:cNvSpPr txBox="1">
            <a:spLocks/>
          </p:cNvSpPr>
          <p:nvPr/>
        </p:nvSpPr>
        <p:spPr>
          <a:xfrm>
            <a:off x="1718983" y="3811163"/>
            <a:ext cx="2288237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«Физика»</a:t>
            </a:r>
          </a:p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«Химия»</a:t>
            </a:r>
          </a:p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«Биология»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65CD7583-EA4E-6E44-8D4E-C300AFEF2C30}"/>
              </a:ext>
            </a:extLst>
          </p:cNvPr>
          <p:cNvSpPr txBox="1">
            <a:spLocks/>
          </p:cNvSpPr>
          <p:nvPr/>
        </p:nvSpPr>
        <p:spPr>
          <a:xfrm>
            <a:off x="4609709" y="3811162"/>
            <a:ext cx="2893749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Не менее </a:t>
            </a:r>
            <a:r>
              <a:rPr lang="ru-RU" sz="2000" b="1" dirty="0">
                <a:solidFill>
                  <a:srgbClr val="FF0000"/>
                </a:solidFill>
              </a:rPr>
              <a:t>1/3</a:t>
            </a:r>
            <a:r>
              <a:rPr lang="ru-RU" sz="2000" dirty="0"/>
              <a:t> объема внеурочной деятельности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естественно-научной и технологической </a:t>
            </a:r>
            <a:r>
              <a:rPr lang="ru-RU" sz="2000" dirty="0"/>
              <a:t>направленностей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F8BC3EEB-1146-3344-AA51-4B8B6073C251}"/>
              </a:ext>
            </a:extLst>
          </p:cNvPr>
          <p:cNvSpPr txBox="1">
            <a:spLocks/>
          </p:cNvSpPr>
          <p:nvPr/>
        </p:nvSpPr>
        <p:spPr>
          <a:xfrm>
            <a:off x="8033559" y="3811161"/>
            <a:ext cx="3203311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Дополнительные общеобразовательные программы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естественно-научной и технической </a:t>
            </a:r>
            <a:r>
              <a:rPr lang="ru-RU" sz="2000" dirty="0"/>
              <a:t>направленностей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85107872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935887-51C2-9E4F-A8AB-532E86D12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C5D1F4F6-0DA4-3B4F-9911-BEAF08AFDDB8}"/>
              </a:ext>
            </a:extLst>
          </p:cNvPr>
          <p:cNvCxnSpPr>
            <a:cxnSpLocks/>
          </p:cNvCxnSpPr>
          <p:nvPr/>
        </p:nvCxnSpPr>
        <p:spPr>
          <a:xfrm>
            <a:off x="845160" y="1828006"/>
            <a:ext cx="0" cy="42285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17667588-DC0A-AC4F-9A81-D5ACC16F5D81}"/>
              </a:ext>
            </a:extLst>
          </p:cNvPr>
          <p:cNvGraphicFramePr/>
          <p:nvPr>
            <p:extLst/>
          </p:nvPr>
        </p:nvGraphicFramePr>
        <p:xfrm>
          <a:off x="1104900" y="1892403"/>
          <a:ext cx="10220066" cy="4600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6148729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851387-8CA3-934A-8F4A-F191C294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Поддержка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0FAE10E-4A22-E640-A881-8E721CFA9829}"/>
              </a:ext>
            </a:extLst>
          </p:cNvPr>
          <p:cNvSpPr/>
          <p:nvPr/>
        </p:nvSpPr>
        <p:spPr>
          <a:xfrm>
            <a:off x="717143" y="1573955"/>
            <a:ext cx="4903710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BA69A60-024E-EC41-A4DD-47A9D0620A1E}"/>
              </a:ext>
            </a:extLst>
          </p:cNvPr>
          <p:cNvSpPr/>
          <p:nvPr/>
        </p:nvSpPr>
        <p:spPr>
          <a:xfrm>
            <a:off x="1090691" y="1839803"/>
            <a:ext cx="3551907" cy="91440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Методические материалы</a:t>
            </a:r>
            <a:r>
              <a:rPr lang="ru-RU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Федерального оператора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68F0803-F150-BB4C-9134-540EA240F7E1}"/>
              </a:ext>
            </a:extLst>
          </p:cNvPr>
          <p:cNvSpPr/>
          <p:nvPr/>
        </p:nvSpPr>
        <p:spPr>
          <a:xfrm>
            <a:off x="5987556" y="1573955"/>
            <a:ext cx="4903709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8491E3A-C16A-4F41-9C71-309EB71FA7AB}"/>
              </a:ext>
            </a:extLst>
          </p:cNvPr>
          <p:cNvSpPr/>
          <p:nvPr/>
        </p:nvSpPr>
        <p:spPr>
          <a:xfrm>
            <a:off x="6279656" y="3449507"/>
            <a:ext cx="3916803" cy="8839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Использование инфраструктуры, созданной в рамках НПО </a:t>
            </a: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для сопровождения Центров «Точка роста»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9A43067-1BCC-1346-85C0-375EA91BC6E0}"/>
              </a:ext>
            </a:extLst>
          </p:cNvPr>
          <p:cNvSpPr/>
          <p:nvPr/>
        </p:nvSpPr>
        <p:spPr>
          <a:xfrm>
            <a:off x="717143" y="3291244"/>
            <a:ext cx="4903710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9F1590B-1481-3246-9DFD-D294E7166EE2}"/>
              </a:ext>
            </a:extLst>
          </p:cNvPr>
          <p:cNvSpPr/>
          <p:nvPr/>
        </p:nvSpPr>
        <p:spPr>
          <a:xfrm>
            <a:off x="1083846" y="3392356"/>
            <a:ext cx="3551908" cy="8839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Школьные </a:t>
            </a:r>
            <a:r>
              <a:rPr lang="ru-RU" b="1" kern="0" dirty="0" err="1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Кванториумы</a:t>
            </a: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 и детские технопарки – </a:t>
            </a:r>
            <a:r>
              <a:rPr lang="ru-RU" sz="1400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ресурс проектной деятельности обучающихся центров «Точка роста»</a:t>
            </a:r>
            <a:endParaRPr lang="ru-RU" kern="0" dirty="0">
              <a:solidFill>
                <a:schemeClr val="tx1"/>
              </a:solidFill>
              <a:latin typeface="Roboto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DFA8BC4-1F6A-4541-9D52-1BC3C3C3EC77}"/>
              </a:ext>
            </a:extLst>
          </p:cNvPr>
          <p:cNvSpPr/>
          <p:nvPr/>
        </p:nvSpPr>
        <p:spPr>
          <a:xfrm>
            <a:off x="5987556" y="3288448"/>
            <a:ext cx="4903710" cy="1332006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3F06689-3154-1940-910E-988753BFD524}"/>
              </a:ext>
            </a:extLst>
          </p:cNvPr>
          <p:cNvSpPr/>
          <p:nvPr/>
        </p:nvSpPr>
        <p:spPr>
          <a:xfrm>
            <a:off x="6279657" y="1607110"/>
            <a:ext cx="3976820" cy="114709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Тематические </a:t>
            </a:r>
            <a:r>
              <a:rPr lang="ru-RU" b="1" kern="0" dirty="0" err="1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вебинары</a:t>
            </a:r>
            <a:r>
              <a:rPr lang="ru-RU" b="1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b="1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для региональных координаторов, педагогов и руководителей Центров «Точка роста»</a:t>
            </a:r>
            <a:endParaRPr lang="ru-RU" kern="0" dirty="0">
              <a:solidFill>
                <a:srgbClr val="00346E"/>
              </a:solidFill>
              <a:latin typeface="Roboto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2939BDD-7CC0-9D4C-BCC6-97A36609D9F7}"/>
              </a:ext>
            </a:extLst>
          </p:cNvPr>
          <p:cNvSpPr/>
          <p:nvPr/>
        </p:nvSpPr>
        <p:spPr>
          <a:xfrm>
            <a:off x="5986708" y="4971600"/>
            <a:ext cx="4911100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C2BB104-D252-FB4C-A205-3988BC4E52A6}"/>
              </a:ext>
            </a:extLst>
          </p:cNvPr>
          <p:cNvSpPr/>
          <p:nvPr/>
        </p:nvSpPr>
        <p:spPr>
          <a:xfrm>
            <a:off x="6240956" y="5048054"/>
            <a:ext cx="3792203" cy="114709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Информационная поддержка мероприятий с участием центров «Точка роста»</a:t>
            </a:r>
            <a:endParaRPr lang="ru-RU" kern="0" dirty="0">
              <a:solidFill>
                <a:schemeClr val="tx1"/>
              </a:solidFill>
              <a:latin typeface="Roboto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3FCF4BB-A2B1-B341-9866-EB5950037ECF}"/>
              </a:ext>
            </a:extLst>
          </p:cNvPr>
          <p:cNvSpPr/>
          <p:nvPr/>
        </p:nvSpPr>
        <p:spPr>
          <a:xfrm>
            <a:off x="717143" y="4968804"/>
            <a:ext cx="4903710" cy="1332006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FEE73A9-5496-974C-B723-4157C0DD1DAE}"/>
              </a:ext>
            </a:extLst>
          </p:cNvPr>
          <p:cNvSpPr/>
          <p:nvPr/>
        </p:nvSpPr>
        <p:spPr>
          <a:xfrm>
            <a:off x="1104900" y="5054025"/>
            <a:ext cx="3674901" cy="114709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Проведение образовательных мероприятий </a:t>
            </a: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для обучающихся и педагогов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9BFF647-F5D1-B449-9F83-1172079CB7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830207" y="5164400"/>
            <a:ext cx="914400" cy="914400"/>
          </a:xfrm>
          <a:prstGeom prst="rect">
            <a:avLst/>
          </a:prstGeom>
        </p:spPr>
      </p:pic>
      <p:pic>
        <p:nvPicPr>
          <p:cNvPr id="17" name="Рисунок 16" descr="Книги со сплошной заливкой">
            <a:extLst>
              <a:ext uri="{FF2B5EF4-FFF2-40B4-BE49-F238E27FC236}">
                <a16:creationId xmlns:a16="http://schemas.microsoft.com/office/drawing/2014/main" xmlns="" id="{90A044CF-03CE-1B47-9F6B-F9F2A457B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66647" y="1781552"/>
            <a:ext cx="914400" cy="914400"/>
          </a:xfrm>
          <a:prstGeom prst="rect">
            <a:avLst/>
          </a:prstGeom>
        </p:spPr>
      </p:pic>
      <p:pic>
        <p:nvPicPr>
          <p:cNvPr id="18" name="Рисунок 17" descr="Монитор со сплошной заливкой">
            <a:extLst>
              <a:ext uri="{FF2B5EF4-FFF2-40B4-BE49-F238E27FC236}">
                <a16:creationId xmlns:a16="http://schemas.microsoft.com/office/drawing/2014/main" xmlns="" id="{40D7492B-92E6-854E-92BB-F0AC98FB46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6190" y="1772679"/>
            <a:ext cx="914400" cy="914400"/>
          </a:xfrm>
          <a:prstGeom prst="rect">
            <a:avLst/>
          </a:prstGeom>
        </p:spPr>
      </p:pic>
      <p:pic>
        <p:nvPicPr>
          <p:cNvPr id="19" name="Рисунок 18" descr="Собрание со сплошной заливкой">
            <a:extLst>
              <a:ext uri="{FF2B5EF4-FFF2-40B4-BE49-F238E27FC236}">
                <a16:creationId xmlns:a16="http://schemas.microsoft.com/office/drawing/2014/main" xmlns="" id="{F5D4C5CC-75E3-A74E-8D8D-6587AF8CFBE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69314" y="3463045"/>
            <a:ext cx="914400" cy="914400"/>
          </a:xfrm>
          <a:prstGeom prst="rect">
            <a:avLst/>
          </a:prstGeom>
        </p:spPr>
      </p:pic>
      <p:pic>
        <p:nvPicPr>
          <p:cNvPr id="20" name="Рисунок 19" descr="Сервер со сплошной заливкой">
            <a:extLst>
              <a:ext uri="{FF2B5EF4-FFF2-40B4-BE49-F238E27FC236}">
                <a16:creationId xmlns:a16="http://schemas.microsoft.com/office/drawing/2014/main" xmlns="" id="{9A03D74D-B264-E74F-BE6F-F3CD0A5C415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07251" y="3541827"/>
            <a:ext cx="914400" cy="914400"/>
          </a:xfrm>
          <a:prstGeom prst="rect">
            <a:avLst/>
          </a:prstGeom>
        </p:spPr>
      </p:pic>
      <p:pic>
        <p:nvPicPr>
          <p:cNvPr id="21" name="Рисунок 20" descr="Школьный класс со сплошной заливкой">
            <a:extLst>
              <a:ext uri="{FF2B5EF4-FFF2-40B4-BE49-F238E27FC236}">
                <a16:creationId xmlns:a16="http://schemas.microsoft.com/office/drawing/2014/main" xmlns="" id="{DA798FA9-254D-AE43-BC5B-26322A19716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26714" y="5164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448242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563" y="2032001"/>
            <a:ext cx="8053614" cy="2412999"/>
          </a:xfrm>
        </p:spPr>
        <p:txBody>
          <a:bodyPr>
            <a:normAutofit/>
          </a:bodyPr>
          <a:lstStyle/>
          <a:p>
            <a:r>
              <a:rPr lang="ru-RU" dirty="0"/>
              <a:t>О порядке формирования инфраструктурных листов для Центров «Точка роста».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3479190-AAD1-4DCE-882F-15EFAD6E7B2C}"/>
              </a:ext>
            </a:extLst>
          </p:cNvPr>
          <p:cNvSpPr/>
          <p:nvPr/>
        </p:nvSpPr>
        <p:spPr>
          <a:xfrm>
            <a:off x="589025" y="2057792"/>
            <a:ext cx="10054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90945451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F60FE5-7664-4E09-94EF-F93A3652D897}"/>
              </a:ext>
            </a:extLst>
          </p:cNvPr>
          <p:cNvSpPr txBox="1"/>
          <p:nvPr/>
        </p:nvSpPr>
        <p:spPr>
          <a:xfrm>
            <a:off x="0" y="3085644"/>
            <a:ext cx="23487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Два вида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комплектов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AF10B4-6047-4C82-9D7D-2B5E1A04C70A}"/>
              </a:ext>
            </a:extLst>
          </p:cNvPr>
          <p:cNvSpPr txBox="1"/>
          <p:nvPr/>
        </p:nvSpPr>
        <p:spPr>
          <a:xfrm>
            <a:off x="2414534" y="1856889"/>
            <a:ext cx="2246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Стандартный комплект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FE8FCEE-5BD9-4F71-A739-1F44AEEBB329}"/>
              </a:ext>
            </a:extLst>
          </p:cNvPr>
          <p:cNvSpPr txBox="1"/>
          <p:nvPr/>
        </p:nvSpPr>
        <p:spPr>
          <a:xfrm>
            <a:off x="2564989" y="4591952"/>
            <a:ext cx="20579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Профильный комплект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5622" y="160412"/>
            <a:ext cx="10395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Ключевые подходы к оснащению (выбору комплекта)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1E9ADC-79EB-4E88-9F70-C111129F18E7}"/>
              </a:ext>
            </a:extLst>
          </p:cNvPr>
          <p:cNvSpPr txBox="1"/>
          <p:nvPr/>
        </p:nvSpPr>
        <p:spPr>
          <a:xfrm>
            <a:off x="4713840" y="1872442"/>
            <a:ext cx="2190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Не обеспечены базовые потребности по химии, физике и биологии в части учебного оборудования.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477523F-D679-4B6C-A3F7-F198628BFA19}"/>
              </a:ext>
            </a:extLst>
          </p:cNvPr>
          <p:cNvSpPr txBox="1"/>
          <p:nvPr/>
        </p:nvSpPr>
        <p:spPr>
          <a:xfrm>
            <a:off x="6904572" y="1872442"/>
            <a:ext cx="277028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Посуда, препараты, гербарии, коллекции, демонстрационное оборудование для проведения опытов и лабораторных работ, цифровая лаборатория без разделения на предметы.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361D84-E8C8-47DB-8744-2BBC9FA1B206}"/>
              </a:ext>
            </a:extLst>
          </p:cNvPr>
          <p:cNvSpPr txBox="1"/>
          <p:nvPr/>
        </p:nvSpPr>
        <p:spPr>
          <a:xfrm>
            <a:off x="9899649" y="1857052"/>
            <a:ext cx="19865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Обеспечивается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единым комплектом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без выбора дополнительного оборудования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B27F717-4D31-4413-89CE-F30DE5D3BBD6}"/>
              </a:ext>
            </a:extLst>
          </p:cNvPr>
          <p:cNvSpPr txBox="1"/>
          <p:nvPr/>
        </p:nvSpPr>
        <p:spPr>
          <a:xfrm>
            <a:off x="4713839" y="1203953"/>
            <a:ext cx="17138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Как выбрать?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AF9427-3566-43C2-B20F-C8C5FD9C9D83}"/>
              </a:ext>
            </a:extLst>
          </p:cNvPr>
          <p:cNvSpPr txBox="1"/>
          <p:nvPr/>
        </p:nvSpPr>
        <p:spPr>
          <a:xfrm>
            <a:off x="6904572" y="1085166"/>
            <a:ext cx="24910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Ключевая особенность состава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7371D46-5878-446B-983B-D60A04FDFC5F}"/>
              </a:ext>
            </a:extLst>
          </p:cNvPr>
          <p:cNvSpPr txBox="1"/>
          <p:nvPr/>
        </p:nvSpPr>
        <p:spPr>
          <a:xfrm>
            <a:off x="9872517" y="1080842"/>
            <a:ext cx="1915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Принцип комплектации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017DF4D-53DC-42BE-BAE7-EFEDD6BE464C}"/>
              </a:ext>
            </a:extLst>
          </p:cNvPr>
          <p:cNvSpPr txBox="1"/>
          <p:nvPr/>
        </p:nvSpPr>
        <p:spPr>
          <a:xfrm>
            <a:off x="4713839" y="4314232"/>
            <a:ext cx="21907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Обеспечены базовые потребности по химии, физике и биологии (пробирки, гербарии, посуда для лабораторий имеется).</a:t>
            </a: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E484164-C4CB-483C-9418-97CD51F58E29}"/>
              </a:ext>
            </a:extLst>
          </p:cNvPr>
          <p:cNvSpPr txBox="1"/>
          <p:nvPr/>
        </p:nvSpPr>
        <p:spPr>
          <a:xfrm>
            <a:off x="6904572" y="4351101"/>
            <a:ext cx="2770281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Современное оборудование, в том числе:</a:t>
            </a:r>
          </a:p>
          <a:p>
            <a:pPr marL="171450" marR="0" lvl="0" indent="-171450" algn="just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цифровые лаборатории по физике, химии, биологии и другим предметам.</a:t>
            </a:r>
          </a:p>
          <a:p>
            <a:pPr marL="171450" marR="0" lvl="0" indent="-171450" algn="just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образовательные комплекты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1D7205A-679D-4BDB-95D9-CFAFF7CC7CF2}"/>
              </a:ext>
            </a:extLst>
          </p:cNvPr>
          <p:cNvSpPr txBox="1"/>
          <p:nvPr/>
        </p:nvSpPr>
        <p:spPr>
          <a:xfrm>
            <a:off x="9899649" y="4336390"/>
            <a:ext cx="17617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Обязательная часть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+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выбор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доп. оборудования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,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исходя из образовательных потребностей</a:t>
            </a:r>
          </a:p>
        </p:txBody>
      </p:sp>
      <p:pic>
        <p:nvPicPr>
          <p:cNvPr id="19" name="Рисунок 18" descr="Назад">
            <a:extLst>
              <a:ext uri="{FF2B5EF4-FFF2-40B4-BE49-F238E27FC236}">
                <a16:creationId xmlns:a16="http://schemas.microsoft.com/office/drawing/2014/main" xmlns="" id="{A50F5FD1-BF95-4706-A879-31E810D8A9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9837129">
            <a:off x="1793359" y="2477049"/>
            <a:ext cx="1335584" cy="728364"/>
          </a:xfrm>
          <a:prstGeom prst="rect">
            <a:avLst/>
          </a:prstGeom>
        </p:spPr>
      </p:pic>
      <p:pic>
        <p:nvPicPr>
          <p:cNvPr id="20" name="Рисунок 19" descr="Стрелка: небольшой изгиб">
            <a:extLst>
              <a:ext uri="{FF2B5EF4-FFF2-40B4-BE49-F238E27FC236}">
                <a16:creationId xmlns:a16="http://schemas.microsoft.com/office/drawing/2014/main" xmlns="" id="{2F97F060-00C4-4084-B41F-9F192454E9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232530">
            <a:off x="1821593" y="3867509"/>
            <a:ext cx="1171400" cy="83217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3477" y="5722940"/>
            <a:ext cx="423337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НЕ ДОПУСКАЕТСЯ!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Сочетание единиц оборудования стандартного и профильного комплектов в рамках поставки в один Центр «Точка роста»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571636" y="3704949"/>
            <a:ext cx="7156938" cy="59068"/>
          </a:xfrm>
          <a:prstGeom prst="line">
            <a:avLst/>
          </a:prstGeom>
          <a:noFill/>
          <a:ln w="508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xmlns="" val="111837673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683710" y="296176"/>
            <a:ext cx="10069854" cy="3306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Вариант оснащения «Стандартный комплект»*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DDF793F-BE88-4906-B441-BF6EA13C9315}"/>
              </a:ext>
            </a:extLst>
          </p:cNvPr>
          <p:cNvSpPr txBox="1"/>
          <p:nvPr/>
        </p:nvSpPr>
        <p:spPr>
          <a:xfrm>
            <a:off x="716703" y="838499"/>
            <a:ext cx="379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Естественнонаучная направленность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58960EC-5B7B-44BB-97D8-F5AC361DDA22}"/>
              </a:ext>
            </a:extLst>
          </p:cNvPr>
          <p:cNvSpPr txBox="1"/>
          <p:nvPr/>
        </p:nvSpPr>
        <p:spPr>
          <a:xfrm>
            <a:off x="716703" y="1540431"/>
            <a:ext cx="240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Общее оборудование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2591D7A-4612-4ECF-B8B2-5A17A855744C}"/>
              </a:ext>
            </a:extLst>
          </p:cNvPr>
          <p:cNvSpPr txBox="1"/>
          <p:nvPr/>
        </p:nvSpPr>
        <p:spPr>
          <a:xfrm>
            <a:off x="729578" y="2477698"/>
            <a:ext cx="376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Биология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C83E309A-839E-4EC1-9C3E-2664CE2557B8}"/>
              </a:ext>
            </a:extLst>
          </p:cNvPr>
          <p:cNvGraphicFramePr>
            <a:graphicFrameLocks noGrp="1"/>
          </p:cNvGraphicFramePr>
          <p:nvPr/>
        </p:nvGraphicFramePr>
        <p:xfrm>
          <a:off x="905040" y="2834991"/>
          <a:ext cx="3653592" cy="130873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257">
                  <a:extLst>
                    <a:ext uri="{9D8B030D-6E8A-4147-A177-3AD203B41FA5}">
                      <a16:colId xmlns:a16="http://schemas.microsoft.com/office/drawing/2014/main" xmlns="" val="2819966508"/>
                    </a:ext>
                  </a:extLst>
                </a:gridCol>
                <a:gridCol w="701335">
                  <a:extLst>
                    <a:ext uri="{9D8B030D-6E8A-4147-A177-3AD203B41FA5}">
                      <a16:colId xmlns:a16="http://schemas.microsoft.com/office/drawing/2014/main" xmlns="" val="394025516"/>
                    </a:ext>
                  </a:extLst>
                </a:gridCol>
              </a:tblGrid>
              <a:tr h="173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Комплект влажных препаратов демонстрационный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84525995"/>
                  </a:ext>
                </a:extLst>
              </a:tr>
              <a:tr h="1427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Комплект гербариев демонстрационный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82658532"/>
                  </a:ext>
                </a:extLst>
              </a:tr>
              <a:tr h="1427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Комплект коллекций демонстрационный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78491218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5B7915D-F4A6-46EC-AC70-2DDD2090B8BC}"/>
              </a:ext>
            </a:extLst>
          </p:cNvPr>
          <p:cNvSpPr txBox="1"/>
          <p:nvPr/>
        </p:nvSpPr>
        <p:spPr>
          <a:xfrm>
            <a:off x="716703" y="4126144"/>
            <a:ext cx="3645090" cy="34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Химия</a:t>
            </a: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xmlns="" id="{4093AAD6-BEF3-4FE4-9278-F79E8DC373E7}"/>
              </a:ext>
            </a:extLst>
          </p:cNvPr>
          <p:cNvGraphicFramePr>
            <a:graphicFrameLocks noGrp="1"/>
          </p:cNvGraphicFramePr>
          <p:nvPr/>
        </p:nvGraphicFramePr>
        <p:xfrm>
          <a:off x="905040" y="4480196"/>
          <a:ext cx="3653592" cy="6686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41746">
                  <a:extLst>
                    <a:ext uri="{9D8B030D-6E8A-4147-A177-3AD203B41FA5}">
                      <a16:colId xmlns:a16="http://schemas.microsoft.com/office/drawing/2014/main" xmlns="" val="2819966508"/>
                    </a:ext>
                  </a:extLst>
                </a:gridCol>
                <a:gridCol w="711846">
                  <a:extLst>
                    <a:ext uri="{9D8B030D-6E8A-4147-A177-3AD203B41FA5}">
                      <a16:colId xmlns:a16="http://schemas.microsoft.com/office/drawing/2014/main" xmlns="" val="394025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Демонстрационное оборудование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384525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Комплект химических реактивов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582658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Комплект коллекций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678491218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6B3D5BD-D90B-41A6-A631-438ED6258447}"/>
              </a:ext>
            </a:extLst>
          </p:cNvPr>
          <p:cNvSpPr txBox="1"/>
          <p:nvPr/>
        </p:nvSpPr>
        <p:spPr>
          <a:xfrm>
            <a:off x="729578" y="5124795"/>
            <a:ext cx="3790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Физика</a:t>
            </a:r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xmlns="" id="{AACDD64E-EBD0-4EC1-A281-809973D4C51A}"/>
              </a:ext>
            </a:extLst>
          </p:cNvPr>
          <p:cNvGraphicFramePr>
            <a:graphicFrameLocks noGrp="1"/>
          </p:cNvGraphicFramePr>
          <p:nvPr/>
        </p:nvGraphicFramePr>
        <p:xfrm>
          <a:off x="900013" y="5485807"/>
          <a:ext cx="3594466" cy="10858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61127">
                  <a:extLst>
                    <a:ext uri="{9D8B030D-6E8A-4147-A177-3AD203B41FA5}">
                      <a16:colId xmlns:a16="http://schemas.microsoft.com/office/drawing/2014/main" xmlns="" val="2819966508"/>
                    </a:ext>
                  </a:extLst>
                </a:gridCol>
                <a:gridCol w="633339">
                  <a:extLst>
                    <a:ext uri="{9D8B030D-6E8A-4147-A177-3AD203B41FA5}">
                      <a16:colId xmlns:a16="http://schemas.microsoft.com/office/drawing/2014/main" xmlns="" val="394025516"/>
                    </a:ext>
                  </a:extLst>
                </a:gridCol>
              </a:tblGrid>
              <a:tr h="9446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Оборудование для демонстрационных опытов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84525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Оборудование для лабораторных работ и ученических опытов (на базе комплектов для ОГЭ)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82658532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xmlns="" id="{CA26B774-CB80-4CC7-9A7B-847C7348165E}"/>
              </a:ext>
            </a:extLst>
          </p:cNvPr>
          <p:cNvGraphicFramePr>
            <a:graphicFrameLocks noGrp="1"/>
          </p:cNvGraphicFramePr>
          <p:nvPr/>
        </p:nvGraphicFramePr>
        <p:xfrm>
          <a:off x="908265" y="1848390"/>
          <a:ext cx="3599091" cy="659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73574">
                  <a:extLst>
                    <a:ext uri="{9D8B030D-6E8A-4147-A177-3AD203B41FA5}">
                      <a16:colId xmlns:a16="http://schemas.microsoft.com/office/drawing/2014/main" xmlns="" val="2798523406"/>
                    </a:ext>
                  </a:extLst>
                </a:gridCol>
                <a:gridCol w="525517">
                  <a:extLst>
                    <a:ext uri="{9D8B030D-6E8A-4147-A177-3AD203B41FA5}">
                      <a16:colId xmlns:a16="http://schemas.microsoft.com/office/drawing/2014/main" xmlns="" val="21838352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Лаборатория цифровая (единая для всех предметов)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70333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Посуда и оборудование для опытов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81861486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BADF223-F404-4B60-80A7-1852A6B97589}"/>
              </a:ext>
            </a:extLst>
          </p:cNvPr>
          <p:cNvSpPr txBox="1"/>
          <p:nvPr/>
        </p:nvSpPr>
        <p:spPr>
          <a:xfrm>
            <a:off x="4558632" y="837643"/>
            <a:ext cx="3502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Технологическая направленность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xmlns="" id="{31B123E3-99F1-4B0A-B36B-1CAE6909ED11}"/>
              </a:ext>
            </a:extLst>
          </p:cNvPr>
          <p:cNvGraphicFramePr>
            <a:graphicFrameLocks noGrp="1"/>
          </p:cNvGraphicFramePr>
          <p:nvPr/>
        </p:nvGraphicFramePr>
        <p:xfrm>
          <a:off x="4775885" y="1870269"/>
          <a:ext cx="3238208" cy="15125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87384">
                  <a:extLst>
                    <a:ext uri="{9D8B030D-6E8A-4147-A177-3AD203B41FA5}">
                      <a16:colId xmlns:a16="http://schemas.microsoft.com/office/drawing/2014/main" xmlns="" val="2798523406"/>
                    </a:ext>
                  </a:extLst>
                </a:gridCol>
                <a:gridCol w="550824">
                  <a:extLst>
                    <a:ext uri="{9D8B030D-6E8A-4147-A177-3AD203B41FA5}">
                      <a16:colId xmlns:a16="http://schemas.microsoft.com/office/drawing/2014/main" xmlns="" val="2183835217"/>
                    </a:ext>
                  </a:extLst>
                </a:gridCol>
              </a:tblGrid>
              <a:tr h="41146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Образовательный конструктор для практики блочного программирования с комплектом датчиков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70333382"/>
                  </a:ext>
                </a:extLst>
              </a:tr>
              <a:tr h="2769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Образовательный набор по механике, мехатронике и робототехнике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81861486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7C21EA4-250B-4220-BFAE-2AFF2AF20FA3}"/>
              </a:ext>
            </a:extLst>
          </p:cNvPr>
          <p:cNvSpPr txBox="1"/>
          <p:nvPr/>
        </p:nvSpPr>
        <p:spPr>
          <a:xfrm>
            <a:off x="4550130" y="3595826"/>
            <a:ext cx="3161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Компьютерное оборудование</a:t>
            </a:r>
          </a:p>
        </p:txBody>
      </p:sp>
      <p:graphicFrame>
        <p:nvGraphicFramePr>
          <p:cNvPr id="40" name="Таблица 39">
            <a:extLst>
              <a:ext uri="{FF2B5EF4-FFF2-40B4-BE49-F238E27FC236}">
                <a16:creationId xmlns:a16="http://schemas.microsoft.com/office/drawing/2014/main" xmlns="" id="{24FA544C-34C7-4DEB-AC28-B04FFD7F94C1}"/>
              </a:ext>
            </a:extLst>
          </p:cNvPr>
          <p:cNvGraphicFramePr>
            <a:graphicFrameLocks noGrp="1"/>
          </p:cNvGraphicFramePr>
          <p:nvPr/>
        </p:nvGraphicFramePr>
        <p:xfrm>
          <a:off x="4775885" y="4343862"/>
          <a:ext cx="2894750" cy="659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95660">
                  <a:extLst>
                    <a:ext uri="{9D8B030D-6E8A-4147-A177-3AD203B41FA5}">
                      <a16:colId xmlns:a16="http://schemas.microsoft.com/office/drawing/2014/main" xmlns="" val="2798523406"/>
                    </a:ext>
                  </a:extLst>
                </a:gridCol>
                <a:gridCol w="599090">
                  <a:extLst>
                    <a:ext uri="{9D8B030D-6E8A-4147-A177-3AD203B41FA5}">
                      <a16:colId xmlns:a16="http://schemas.microsoft.com/office/drawing/2014/main" xmlns="" val="21838352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Ноутбук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270333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МФУ (принтер, сканер, копир)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78186148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048F7B4-F2F2-47AC-94FA-4099194010A4}"/>
              </a:ext>
            </a:extLst>
          </p:cNvPr>
          <p:cNvSpPr txBox="1"/>
          <p:nvPr/>
        </p:nvSpPr>
        <p:spPr>
          <a:xfrm>
            <a:off x="4662790" y="6077078"/>
            <a:ext cx="6930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* Для малокомплектных общеобразовательных организаций объем единиц средств обучения и воспитания представляется в меньшем количестве.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D9835A6-CD7A-413C-8B63-D00796E1EC4D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963247" y="2461698"/>
            <a:ext cx="3764383" cy="358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7914170" y="1112716"/>
            <a:ext cx="4008068" cy="1263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marR="0" lvl="0" indent="0" algn="ctr" defTabSz="914400" rtl="0" eaLnBrk="1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Стандартный комплект поставляется единым комплектом и не подлежит доукомплектованию за счет дополнительного оборудования профильного комплекта.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15079" y="1222888"/>
            <a:ext cx="595264" cy="5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506268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696338" y="239247"/>
            <a:ext cx="10632412" cy="4247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Вариант оснащения «Профильный комплект»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DDF793F-BE88-4906-B441-BF6EA13C9315}"/>
              </a:ext>
            </a:extLst>
          </p:cNvPr>
          <p:cNvSpPr txBox="1"/>
          <p:nvPr/>
        </p:nvSpPr>
        <p:spPr>
          <a:xfrm>
            <a:off x="731234" y="830567"/>
            <a:ext cx="491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Базовая (обязательная) часть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2591D7A-4612-4ECF-B8B2-5A17A855744C}"/>
              </a:ext>
            </a:extLst>
          </p:cNvPr>
          <p:cNvSpPr txBox="1"/>
          <p:nvPr/>
        </p:nvSpPr>
        <p:spPr>
          <a:xfrm>
            <a:off x="860905" y="1244896"/>
            <a:ext cx="495131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Естественнонаучная направленность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C83E309A-839E-4EC1-9C3E-2664CE2557B8}"/>
              </a:ext>
            </a:extLst>
          </p:cNvPr>
          <p:cNvGraphicFramePr>
            <a:graphicFrameLocks noGrp="1"/>
          </p:cNvGraphicFramePr>
          <p:nvPr/>
        </p:nvGraphicFramePr>
        <p:xfrm>
          <a:off x="1098552" y="1983215"/>
          <a:ext cx="4041007" cy="110018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99589">
                  <a:extLst>
                    <a:ext uri="{9D8B030D-6E8A-4147-A177-3AD203B41FA5}">
                      <a16:colId xmlns:a16="http://schemas.microsoft.com/office/drawing/2014/main" xmlns="" val="2819966508"/>
                    </a:ext>
                  </a:extLst>
                </a:gridCol>
                <a:gridCol w="641418">
                  <a:extLst>
                    <a:ext uri="{9D8B030D-6E8A-4147-A177-3AD203B41FA5}">
                      <a16:colId xmlns:a16="http://schemas.microsoft.com/office/drawing/2014/main" xmlns="" val="394025516"/>
                    </a:ext>
                  </a:extLst>
                </a:gridCol>
              </a:tblGrid>
              <a:tr h="366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биологии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384525995"/>
                  </a:ext>
                </a:extLst>
              </a:tr>
              <a:tr h="366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химии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582658532"/>
                  </a:ext>
                </a:extLst>
              </a:tr>
              <a:tr h="36672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физике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4168490751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6B3D5BD-D90B-41A6-A631-438ED6258447}"/>
              </a:ext>
            </a:extLst>
          </p:cNvPr>
          <p:cNvSpPr txBox="1"/>
          <p:nvPr/>
        </p:nvSpPr>
        <p:spPr>
          <a:xfrm>
            <a:off x="860905" y="3083396"/>
            <a:ext cx="274473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Компьютерное оборудование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xmlns="" id="{31B123E3-99F1-4B0A-B36B-1CAE6909ED11}"/>
              </a:ext>
            </a:extLst>
          </p:cNvPr>
          <p:cNvGraphicFramePr>
            <a:graphicFrameLocks noGrp="1"/>
          </p:cNvGraphicFramePr>
          <p:nvPr/>
        </p:nvGraphicFramePr>
        <p:xfrm>
          <a:off x="6310858" y="3707089"/>
          <a:ext cx="5240011" cy="170700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071657">
                  <a:extLst>
                    <a:ext uri="{9D8B030D-6E8A-4147-A177-3AD203B41FA5}">
                      <a16:colId xmlns:a16="http://schemas.microsoft.com/office/drawing/2014/main" xmlns="" val="2798523406"/>
                    </a:ext>
                  </a:extLst>
                </a:gridCol>
                <a:gridCol w="168354">
                  <a:extLst>
                    <a:ext uri="{9D8B030D-6E8A-4147-A177-3AD203B41FA5}">
                      <a16:colId xmlns:a16="http://schemas.microsoft.com/office/drawing/2014/main" xmlns="" val="2183835217"/>
                    </a:ext>
                  </a:extLst>
                </a:gridCol>
              </a:tblGrid>
              <a:tr h="4020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Образовательный конструктор для практики блочного программирования с комплектом датчиков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70333382"/>
                  </a:ext>
                </a:extLst>
              </a:tr>
              <a:tr h="34206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Образовательный набор по механике, мехатронике и робототехнике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81861486"/>
                  </a:ext>
                </a:extLst>
              </a:tr>
              <a:tr h="34206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Четырёхосевой учебный робот- манипулятор с модульными сменными насадками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20554593"/>
                  </a:ext>
                </a:extLst>
              </a:tr>
              <a:tr h="4897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Образовательный набор для изучения многокомпонентных робототехнических систем и манипуляционных роботов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17210270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xmlns="" id="{FDBF5438-B9DA-44BB-868C-A707311C3A7D}"/>
              </a:ext>
            </a:extLst>
          </p:cNvPr>
          <p:cNvGraphicFramePr>
            <a:graphicFrameLocks noGrp="1"/>
          </p:cNvGraphicFramePr>
          <p:nvPr/>
        </p:nvGraphicFramePr>
        <p:xfrm>
          <a:off x="6310858" y="1614229"/>
          <a:ext cx="4608763" cy="16523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90156">
                  <a:extLst>
                    <a:ext uri="{9D8B030D-6E8A-4147-A177-3AD203B41FA5}">
                      <a16:colId xmlns:a16="http://schemas.microsoft.com/office/drawing/2014/main" xmlns="" val="2819966508"/>
                    </a:ext>
                  </a:extLst>
                </a:gridCol>
                <a:gridCol w="518607">
                  <a:extLst>
                    <a:ext uri="{9D8B030D-6E8A-4147-A177-3AD203B41FA5}">
                      <a16:colId xmlns:a16="http://schemas.microsoft.com/office/drawing/2014/main" xmlns="" val="394025516"/>
                    </a:ext>
                  </a:extLst>
                </a:gridCol>
              </a:tblGrid>
              <a:tr h="77388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биологии</a:t>
                      </a:r>
                    </a:p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</a:t>
                      </a:r>
                      <a:r>
                        <a:rPr lang="ru-RU" sz="13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химии</a:t>
                      </a:r>
                      <a:endParaRPr lang="ru-RU" sz="13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физике</a:t>
                      </a:r>
                    </a:p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физиологии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384525995"/>
                  </a:ext>
                </a:extLst>
              </a:tr>
              <a:tr h="2175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экологии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546748047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Цифровой микроскоп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583405210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Набор ОГЭ по химии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835625662"/>
                  </a:ext>
                </a:extLst>
              </a:tr>
              <a:tr h="21754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Учебная лаборатория по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нейротехнологии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569604642"/>
                  </a:ext>
                </a:extLst>
              </a:tr>
            </a:tbl>
          </a:graphicData>
        </a:graphic>
      </p:graphicFrame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xmlns="" id="{C332DD48-AFB0-41DF-BACD-C2B21A6933B2}"/>
              </a:ext>
            </a:extLst>
          </p:cNvPr>
          <p:cNvGraphicFramePr>
            <a:graphicFrameLocks noGrp="1"/>
          </p:cNvGraphicFramePr>
          <p:nvPr/>
        </p:nvGraphicFramePr>
        <p:xfrm>
          <a:off x="1098552" y="3819879"/>
          <a:ext cx="4041007" cy="45568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85056">
                  <a:extLst>
                    <a:ext uri="{9D8B030D-6E8A-4147-A177-3AD203B41FA5}">
                      <a16:colId xmlns:a16="http://schemas.microsoft.com/office/drawing/2014/main" xmlns="" val="2798523406"/>
                    </a:ext>
                  </a:extLst>
                </a:gridCol>
                <a:gridCol w="655951">
                  <a:extLst>
                    <a:ext uri="{9D8B030D-6E8A-4147-A177-3AD203B41FA5}">
                      <a16:colId xmlns:a16="http://schemas.microsoft.com/office/drawing/2014/main" xmlns="" val="2183835217"/>
                    </a:ext>
                  </a:extLst>
                </a:gridCol>
              </a:tblGrid>
              <a:tr h="2278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Ноутбук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270333382"/>
                  </a:ext>
                </a:extLst>
              </a:tr>
              <a:tr h="2278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МФУ (принтер, сканер, копир)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781861486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43DFAFB-AD0F-4CD3-9468-AC0F95B1365D}"/>
              </a:ext>
            </a:extLst>
          </p:cNvPr>
          <p:cNvSpPr txBox="1"/>
          <p:nvPr/>
        </p:nvSpPr>
        <p:spPr>
          <a:xfrm>
            <a:off x="5812221" y="830567"/>
            <a:ext cx="510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Дополнительное </a:t>
            </a:r>
            <a:r>
              <a:rPr kumimoji="0" lang="ru-RU" sz="19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оборудование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27B04B4-D834-4553-A720-0A224BF47197}"/>
              </a:ext>
            </a:extLst>
          </p:cNvPr>
          <p:cNvSpPr txBox="1"/>
          <p:nvPr/>
        </p:nvSpPr>
        <p:spPr>
          <a:xfrm>
            <a:off x="5993416" y="1237787"/>
            <a:ext cx="555745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Естественнонаучная направленность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4C4B5A8-D99F-48EC-91D6-CCE73F6E21EA}"/>
              </a:ext>
            </a:extLst>
          </p:cNvPr>
          <p:cNvSpPr txBox="1"/>
          <p:nvPr/>
        </p:nvSpPr>
        <p:spPr>
          <a:xfrm>
            <a:off x="5993416" y="3304823"/>
            <a:ext cx="57676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Технологическая направленность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6B3D5BD-D90B-41A6-A631-438ED6258447}"/>
              </a:ext>
            </a:extLst>
          </p:cNvPr>
          <p:cNvSpPr txBox="1"/>
          <p:nvPr/>
        </p:nvSpPr>
        <p:spPr>
          <a:xfrm>
            <a:off x="6012544" y="5447032"/>
            <a:ext cx="44107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Компьютерное оборудование</a:t>
            </a: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xmlns="" id="{31B123E3-99F1-4B0A-B36B-1CAE6909ED11}"/>
              </a:ext>
            </a:extLst>
          </p:cNvPr>
          <p:cNvGraphicFramePr>
            <a:graphicFrameLocks noGrp="1"/>
          </p:cNvGraphicFramePr>
          <p:nvPr/>
        </p:nvGraphicFramePr>
        <p:xfrm>
          <a:off x="6310858" y="5849298"/>
          <a:ext cx="3741382" cy="4457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21177">
                  <a:extLst>
                    <a:ext uri="{9D8B030D-6E8A-4147-A177-3AD203B41FA5}">
                      <a16:colId xmlns:a16="http://schemas.microsoft.com/office/drawing/2014/main" xmlns="" val="2798523406"/>
                    </a:ext>
                  </a:extLst>
                </a:gridCol>
                <a:gridCol w="120205">
                  <a:extLst>
                    <a:ext uri="{9D8B030D-6E8A-4147-A177-3AD203B41FA5}">
                      <a16:colId xmlns:a16="http://schemas.microsoft.com/office/drawing/2014/main" xmlns="" val="2183835217"/>
                    </a:ext>
                  </a:extLst>
                </a:gridCol>
              </a:tblGrid>
              <a:tr h="767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Ноутбук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70333382"/>
                  </a:ext>
                </a:extLst>
              </a:tr>
              <a:tr h="767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Тележка-хранилище ноутбуков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17210270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365142B-9B69-4CBD-B4FC-293329D44ECE}"/>
              </a:ext>
            </a:extLst>
          </p:cNvPr>
          <p:cNvSpPr txBox="1"/>
          <p:nvPr/>
        </p:nvSpPr>
        <p:spPr>
          <a:xfrm>
            <a:off x="1098552" y="4812885"/>
            <a:ext cx="3741382" cy="160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all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Профильный комплект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=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базовая (обязательная) часть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+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дополнительное оборудование (по выбору)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39D3762-1A53-415D-9E9F-58FB74306532}"/>
              </a:ext>
            </a:extLst>
          </p:cNvPr>
          <p:cNvSpPr txBox="1"/>
          <p:nvPr/>
        </p:nvSpPr>
        <p:spPr>
          <a:xfrm>
            <a:off x="4602830" y="6387920"/>
            <a:ext cx="69301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* Для малокомплектных общеобразовательных организаций объем единиц средств обучения и воспитания представляется в меньшем количестве.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76578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9593" y="1168722"/>
            <a:ext cx="1265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РВПО1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0320" y="1167881"/>
            <a:ext cx="1243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РВПО2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9453" y="1162400"/>
            <a:ext cx="1070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ФО1</a:t>
            </a:r>
            <a:endParaRPr kumimoji="0" lang="ru-RU" sz="21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7697" y="1162400"/>
            <a:ext cx="1095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ФО2</a:t>
            </a:r>
            <a:endParaRPr kumimoji="0" lang="ru-RU" sz="21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56283DF-1817-4E14-BC8A-8B769E106493}"/>
              </a:ext>
            </a:extLst>
          </p:cNvPr>
          <p:cNvSpPr/>
          <p:nvPr/>
        </p:nvSpPr>
        <p:spPr>
          <a:xfrm>
            <a:off x="1739505" y="3757541"/>
            <a:ext cx="8493919" cy="411281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1" i="0" u="none" strike="noStrike" kern="0" cap="none" spc="0" normalizeH="0" baseline="0" noProof="0" dirty="0">
              <a:ln>
                <a:noFill/>
              </a:ln>
              <a:solidFill>
                <a:srgbClr val="37507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645723" y="1398713"/>
            <a:ext cx="345863" cy="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697910" y="1386428"/>
            <a:ext cx="382911" cy="68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2097198" y="1322389"/>
            <a:ext cx="410981" cy="32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128782" y="1473469"/>
            <a:ext cx="4109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5400000" flipH="1">
            <a:off x="4140883" y="210196"/>
            <a:ext cx="7" cy="2868994"/>
          </a:xfrm>
          <a:prstGeom prst="bentConnector3">
            <a:avLst>
              <a:gd name="adj1" fmla="val -2147483647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84468" y="1801193"/>
            <a:ext cx="16963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37507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На доработку</a:t>
            </a:r>
          </a:p>
        </p:txBody>
      </p:sp>
      <p:sp>
        <p:nvSpPr>
          <p:cNvPr id="22" name="Левая фигурная скобка 21"/>
          <p:cNvSpPr/>
          <p:nvPr/>
        </p:nvSpPr>
        <p:spPr>
          <a:xfrm rot="5400000" flipH="1">
            <a:off x="3350816" y="-304169"/>
            <a:ext cx="549631" cy="5252078"/>
          </a:xfrm>
          <a:prstGeom prst="leftBrac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06389" y="2616839"/>
            <a:ext cx="19697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37507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 модуле в СУПД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17408" y="1136857"/>
            <a:ext cx="2082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Инфраструктурный лист с сопроводительным письмом в ФО</a:t>
            </a:r>
          </a:p>
        </p:txBody>
      </p:sp>
      <p:sp>
        <p:nvSpPr>
          <p:cNvPr id="33" name="Левая фигурная скобка 32"/>
          <p:cNvSpPr/>
          <p:nvPr/>
        </p:nvSpPr>
        <p:spPr>
          <a:xfrm rot="5400000" flipH="1">
            <a:off x="8579405" y="1394182"/>
            <a:ext cx="316097" cy="1925214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714703" y="235855"/>
            <a:ext cx="10615448" cy="508541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Порядок согласования инфраструктурных листов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1770" y="3145743"/>
            <a:ext cx="51360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ЕСЛИ ИЛ СОДЕРЖИТ СТАНДАРТНЫЕ КОМПЛЕКТЫ: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97197" y="3595557"/>
            <a:ext cx="83018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Письмо-запрос о согласовании ИЛ должно быть представлено за подписью руководителя регионального органа исполнительной власти, осуществляющего государственное управление в сфере образования.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097197" y="4306683"/>
            <a:ext cx="83018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Письмо о согласовании ИЛ должно содержать:</a:t>
            </a:r>
          </a:p>
          <a:p>
            <a:pPr marL="1005750" marR="0" lvl="0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реестр образовательных организаций, оснащаемых стандартным комплектом;</a:t>
            </a:r>
          </a:p>
          <a:p>
            <a:pPr marL="1005750" marR="0" lvl="0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подтверждение наличия оборудования для хранения и использования химических реактивов (возможна гарантия обеспечения к моменту поставки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хим.реактивов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);</a:t>
            </a:r>
          </a:p>
          <a:p>
            <a:pPr marL="1005750" marR="0" lvl="0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подтверждение отсутствия оборудования, покрывающего базовые потребности по химии, физике и биологии.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87715" y="764347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этап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801337" y="767202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II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этап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128782" y="5781167"/>
            <a:ext cx="83018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 общеобразовательным организациям, оснащаемым стандартным комплектом могут быть запрошены дополнительные документы (в том числе бухгалтерские документы)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1770" y="4227954"/>
            <a:ext cx="1847012" cy="1591310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C64BBFCA-1E79-40B6-9754-A75C34F67ED2}"/>
              </a:ext>
            </a:extLst>
          </p:cNvPr>
          <p:cNvCxnSpPr>
            <a:cxnSpLocks/>
          </p:cNvCxnSpPr>
          <p:nvPr/>
        </p:nvCxnSpPr>
        <p:spPr>
          <a:xfrm>
            <a:off x="388083" y="3548422"/>
            <a:ext cx="10042560" cy="0"/>
          </a:xfrm>
          <a:prstGeom prst="line">
            <a:avLst/>
          </a:prstGeom>
          <a:noFill/>
          <a:ln w="508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018C9BB-81CF-4C07-A29E-60E761596E0D}"/>
              </a:ext>
            </a:extLst>
          </p:cNvPr>
          <p:cNvSpPr txBox="1"/>
          <p:nvPr/>
        </p:nvSpPr>
        <p:spPr>
          <a:xfrm>
            <a:off x="7670459" y="2558877"/>
            <a:ext cx="21394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npo@apkpro.ru</a:t>
            </a:r>
            <a:endParaRPr kumimoji="0" lang="ru-RU" sz="1500" b="1" i="0" u="sng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95925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9298" y="331209"/>
            <a:ext cx="6338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sym typeface="Calibri"/>
              </a:rPr>
              <a:t>Рекомендуемые расчетные сроки этапов по работе с инфраструктурными листами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09299" y="1360974"/>
          <a:ext cx="6338847" cy="4521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016">
                  <a:extLst>
                    <a:ext uri="{9D8B030D-6E8A-4147-A177-3AD203B41FA5}">
                      <a16:colId xmlns:a16="http://schemas.microsoft.com/office/drawing/2014/main" xmlns="" val="2629452109"/>
                    </a:ext>
                  </a:extLst>
                </a:gridCol>
                <a:gridCol w="3081397">
                  <a:extLst>
                    <a:ext uri="{9D8B030D-6E8A-4147-A177-3AD203B41FA5}">
                      <a16:colId xmlns:a16="http://schemas.microsoft.com/office/drawing/2014/main" xmlns="" val="844564073"/>
                    </a:ext>
                  </a:extLst>
                </a:gridCol>
                <a:gridCol w="1363054">
                  <a:extLst>
                    <a:ext uri="{9D8B030D-6E8A-4147-A177-3AD203B41FA5}">
                      <a16:colId xmlns:a16="http://schemas.microsoft.com/office/drawing/2014/main" xmlns="" val="2847037799"/>
                    </a:ext>
                  </a:extLst>
                </a:gridCol>
                <a:gridCol w="1235380">
                  <a:extLst>
                    <a:ext uri="{9D8B030D-6E8A-4147-A177-3AD203B41FA5}">
                      <a16:colId xmlns:a16="http://schemas.microsoft.com/office/drawing/2014/main" xmlns="" val="234826679"/>
                    </a:ext>
                  </a:extLst>
                </a:gridCol>
              </a:tblGrid>
              <a:tr h="32733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этапа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Наименование этапа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Планируемые даты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2299216"/>
                  </a:ext>
                </a:extLst>
              </a:tr>
              <a:tr h="528006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kern="0" dirty="0">
                        <a:solidFill>
                          <a:srgbClr val="375075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kern="0" dirty="0">
                        <a:solidFill>
                          <a:srgbClr val="375075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Дата начала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Дата окончания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1511780"/>
                  </a:ext>
                </a:extLst>
              </a:tr>
              <a:tr h="549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Формирование РВПО ИЛ и направление в ФО на рассмотрение 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18.01.2021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08.02.2021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7258002"/>
                  </a:ext>
                </a:extLst>
              </a:tr>
              <a:tr h="3665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Рассмотрение ИЛ ФО 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09.02.2021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20.02.2021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50582495"/>
                  </a:ext>
                </a:extLst>
              </a:tr>
              <a:tr h="9164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Доработка ИЛ (устранение замечаний)_РВПО и направление в адрес ФО для повторного рассмотрения 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24.02.2021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01.03.2021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6544973"/>
                  </a:ext>
                </a:extLst>
              </a:tr>
              <a:tr h="549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Повторное рассмотрение ФО ИЛ (при необходимости) 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02.03.2021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05.03.2021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6358447"/>
                  </a:ext>
                </a:extLst>
              </a:tr>
              <a:tr h="7331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Направление РВПО в адрес ФО запроса о согласовании ИЛ _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E-mail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09.03.2021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713032"/>
                  </a:ext>
                </a:extLst>
              </a:tr>
              <a:tr h="549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Направление ФО в адрес РВПО ответа о согласовании ИЛ</a:t>
                      </a:r>
                      <a:r>
                        <a:rPr lang="en-US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8176177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284742" y="1346873"/>
            <a:ext cx="4593666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sym typeface="Calibri"/>
              </a:rPr>
              <a:t>Регламентированные сроки обработки документов Федеральным оператором: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84742" y="2490443"/>
            <a:ext cx="4628785" cy="31085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7175" marR="0" lvl="0" indent="-257175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DE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Первичное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 рассмотрение ИЛ ФО в СУПД НПО -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не более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10 рабочих дней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.</a:t>
            </a:r>
          </a:p>
          <a:p>
            <a:pPr marL="257175" marR="0" lvl="0" indent="-257175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DE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Рассмотрение ИЛ ФО в СУПД НПО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после устранения замечаний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 - не более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5 рабочих дней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.</a:t>
            </a:r>
          </a:p>
          <a:p>
            <a:pPr marL="257175" marR="0" lvl="0" indent="-257175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DE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Направление ФО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письма с ответом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о согласовании ИЛ - не более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5 рабочих дней</a:t>
            </a: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DE1"/>
              </a:buClr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DE1"/>
              </a:buClr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Сроки направления документов Региональным координатором рассчитываются самостоятельно, </a:t>
            </a:r>
            <a:r>
              <a:rPr kumimoji="0" lang="ru-RU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УЧИТЫВАЯ 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заявленные ФО сроки для обработки документов, необходимости подготовки конкурсной документации и планируемой датой объявления закупок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.</a:t>
            </a:r>
            <a:endParaRPr kumimoji="0" lang="ru-RU" sz="1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24512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2727EB2A-6F11-48AA-BFBC-B35069C946B8}"/>
              </a:ext>
            </a:extLst>
          </p:cNvPr>
          <p:cNvSpPr txBox="1">
            <a:spLocks/>
          </p:cNvSpPr>
          <p:nvPr/>
        </p:nvSpPr>
        <p:spPr>
          <a:xfrm>
            <a:off x="1524000" y="1842746"/>
            <a:ext cx="4127269" cy="3878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350" b="0" i="0" u="none" strike="noStrike" kern="0" cap="none" spc="0" normalizeH="0" baseline="0" noProof="0" dirty="0">
                <a:ln>
                  <a:noFill/>
                </a:ln>
                <a:solidFill>
                  <a:srgbClr val="375075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sym typeface="Calibri"/>
              </a:rPr>
              <a:t>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FED260C1-4AB8-4EC6-89D1-4A69263B5ECF}"/>
              </a:ext>
            </a:extLst>
          </p:cNvPr>
          <p:cNvSpPr txBox="1">
            <a:spLocks/>
          </p:cNvSpPr>
          <p:nvPr/>
        </p:nvSpPr>
        <p:spPr>
          <a:xfrm>
            <a:off x="5798244" y="1791002"/>
            <a:ext cx="4036407" cy="67148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375075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5DE0E987-42BC-4EFC-A896-C3289BF7F5BD}"/>
              </a:ext>
            </a:extLst>
          </p:cNvPr>
          <p:cNvSpPr txBox="1">
            <a:spLocks/>
          </p:cNvSpPr>
          <p:nvPr/>
        </p:nvSpPr>
        <p:spPr>
          <a:xfrm>
            <a:off x="6298757" y="2319924"/>
            <a:ext cx="3765779" cy="7137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375075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68E2CF45-97E6-4F5F-BD04-40251DAF76B0}"/>
              </a:ext>
            </a:extLst>
          </p:cNvPr>
          <p:cNvSpPr txBox="1">
            <a:spLocks/>
          </p:cNvSpPr>
          <p:nvPr/>
        </p:nvSpPr>
        <p:spPr>
          <a:xfrm>
            <a:off x="1741029" y="3918759"/>
            <a:ext cx="4243509" cy="4946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375075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sym typeface="Calibri"/>
              </a:rPr>
              <a:t> 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375075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sym typeface="Calibri"/>
              </a:rPr>
              <a:t> 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40BDDF78-F5EE-4BB8-9F9D-30D115CCCDEC}"/>
              </a:ext>
            </a:extLst>
          </p:cNvPr>
          <p:cNvSpPr txBox="1">
            <a:spLocks/>
          </p:cNvSpPr>
          <p:nvPr/>
        </p:nvSpPr>
        <p:spPr>
          <a:xfrm>
            <a:off x="1847398" y="4515346"/>
            <a:ext cx="3710672" cy="5128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375075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6234" y="298939"/>
            <a:ext cx="10289628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Работа с инфраструктурными листами со стороны Федерального оператора в 2021 году (Центры «Точка Роста»)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04041" y="1494692"/>
          <a:ext cx="10174014" cy="5121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4792">
                  <a:extLst>
                    <a:ext uri="{9D8B030D-6E8A-4147-A177-3AD203B41FA5}">
                      <a16:colId xmlns:a16="http://schemas.microsoft.com/office/drawing/2014/main" xmlns="" val="2212081251"/>
                    </a:ext>
                  </a:extLst>
                </a:gridCol>
                <a:gridCol w="4469222">
                  <a:extLst>
                    <a:ext uri="{9D8B030D-6E8A-4147-A177-3AD203B41FA5}">
                      <a16:colId xmlns:a16="http://schemas.microsoft.com/office/drawing/2014/main" xmlns="" val="186160894"/>
                    </a:ext>
                  </a:extLst>
                </a:gridCol>
              </a:tblGrid>
              <a:tr h="589588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Контактные лица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0815497"/>
                  </a:ext>
                </a:extLst>
              </a:tr>
              <a:tr h="1700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Первоначальное рассмотрение инфраструктурных листов в СУПД НПО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Иванов Алексей Александрович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+7 (916) 143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58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41, 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  <a:hlinkClick r:id="rId2"/>
                        </a:rPr>
                        <a:t>ivanovaa@apkpro.ru</a:t>
                      </a:r>
                      <a:endParaRPr lang="ru-RU" sz="1800" kern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Милова Ирина Сергеевна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+7 (916) 090-02-67,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  <a:hlinkClick r:id="rId3"/>
                        </a:rPr>
                        <a:t>milovais@apkpro.ru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5795824"/>
                  </a:ext>
                </a:extLst>
              </a:tr>
              <a:tr h="1357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Управление модулями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«Закупки» 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«Управление инфраструктурными листами» в СУПД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1" kern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Семенюк</a:t>
                      </a: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Георгий Эдуардович, 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Заместитель начальника отдела</a:t>
                      </a:r>
                    </a:p>
                    <a:p>
                      <a:pPr marL="0" indent="0" algn="r">
                        <a:lnSpc>
                          <a:spcPct val="13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+7 (9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63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6-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33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55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  <a:hlinkClick r:id="rId4"/>
                        </a:rPr>
                        <a:t>semenukge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  <a:hlinkClick r:id="rId4"/>
                        </a:rPr>
                        <a:t>@apkpro.ru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61936001"/>
                  </a:ext>
                </a:extLst>
              </a:tr>
              <a:tr h="14739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Документооборот по инфраструктурным листам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Милова Ирина Сергеевна, 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Заместитель начальника отдела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+7 (916) 090-02-67,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  <a:hlinkClick r:id="rId3"/>
                        </a:rPr>
                        <a:t>milovais@apkpro.ru</a:t>
                      </a:r>
                      <a:endParaRPr lang="ru-RU" sz="1800" kern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180767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179312" y="1221040"/>
            <a:ext cx="740889" cy="71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23449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F307F7E-5327-45D5-AB43-617EE206F0AE}"/>
              </a:ext>
            </a:extLst>
          </p:cNvPr>
          <p:cNvSpPr/>
          <p:nvPr/>
        </p:nvSpPr>
        <p:spPr>
          <a:xfrm>
            <a:off x="1018547" y="1250426"/>
            <a:ext cx="5731635" cy="488367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A42A059-189D-49D1-B208-BAD66843A894}"/>
              </a:ext>
            </a:extLst>
          </p:cNvPr>
          <p:cNvSpPr/>
          <p:nvPr/>
        </p:nvSpPr>
        <p:spPr>
          <a:xfrm>
            <a:off x="1468092" y="3564658"/>
            <a:ext cx="4522679" cy="21122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Прямоугольник 1"/>
          <p:cNvSpPr/>
          <p:nvPr/>
        </p:nvSpPr>
        <p:spPr>
          <a:xfrm>
            <a:off x="7326727" y="1729068"/>
            <a:ext cx="4745586" cy="349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 sz="2400"/>
            </a:pPr>
            <a:r>
              <a:rPr lang="ru-RU" b="1" dirty="0">
                <a:solidFill>
                  <a:srgbClr val="333E48"/>
                </a:solidFill>
              </a:rPr>
              <a:t>Распоряжение Министерства просвещения Российской Федерации №P-6 от 12 января 2021 года о </a:t>
            </a:r>
            <a:r>
              <a:rPr lang="ru-RU" dirty="0">
                <a:solidFill>
                  <a:srgbClr val="333E48"/>
                </a:solidFill>
              </a:rPr>
              <a:t>создании на базе общеобразовательных организаций, расположенных  </a:t>
            </a:r>
            <a:br>
              <a:rPr lang="ru-RU" dirty="0">
                <a:solidFill>
                  <a:srgbClr val="333E48"/>
                </a:solidFill>
              </a:rPr>
            </a:br>
            <a:r>
              <a:rPr lang="ru-RU" dirty="0">
                <a:solidFill>
                  <a:srgbClr val="333E48"/>
                </a:solidFill>
              </a:rPr>
              <a:t>в сельской местности и малых городах, центров образования естественно-научной и технологической направленностей»</a:t>
            </a:r>
          </a:p>
          <a:p>
            <a:pPr>
              <a:lnSpc>
                <a:spcPct val="80000"/>
              </a:lnSpc>
              <a:defRPr sz="2400"/>
            </a:pPr>
            <a:endParaRPr lang="ru-RU" sz="1200" b="1" dirty="0">
              <a:solidFill>
                <a:srgbClr val="333E48"/>
              </a:solidFill>
            </a:endParaRPr>
          </a:p>
        </p:txBody>
      </p:sp>
      <p:sp>
        <p:nvSpPr>
          <p:cNvPr id="3" name="Стрелка: изогнутая влево 2">
            <a:extLst>
              <a:ext uri="{FF2B5EF4-FFF2-40B4-BE49-F238E27FC236}">
                <a16:creationId xmlns:a16="http://schemas.microsoft.com/office/drawing/2014/main" xmlns="" id="{1C372E6A-D878-4DA2-845A-A41021A35FD6}"/>
              </a:ext>
            </a:extLst>
          </p:cNvPr>
          <p:cNvSpPr/>
          <p:nvPr/>
        </p:nvSpPr>
        <p:spPr>
          <a:xfrm>
            <a:off x="6239409" y="3094030"/>
            <a:ext cx="1087317" cy="1706569"/>
          </a:xfrm>
          <a:prstGeom prst="curvedLeftArrow">
            <a:avLst>
              <a:gd name="adj1" fmla="val 25000"/>
              <a:gd name="adj2" fmla="val 78479"/>
              <a:gd name="adj3" fmla="val 25000"/>
            </a:avLst>
          </a:prstGeom>
          <a:solidFill>
            <a:srgbClr val="FFFFFF"/>
          </a:solidFill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C1ECBEB-5ED6-416F-8C81-8F594A7EE3A3}"/>
              </a:ext>
            </a:extLst>
          </p:cNvPr>
          <p:cNvSpPr/>
          <p:nvPr/>
        </p:nvSpPr>
        <p:spPr>
          <a:xfrm>
            <a:off x="6096000" y="2795545"/>
            <a:ext cx="654183" cy="91285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B0DEE82-504B-4922-82DF-8E0F4E0D92F6}"/>
              </a:ext>
            </a:extLst>
          </p:cNvPr>
          <p:cNvSpPr/>
          <p:nvPr/>
        </p:nvSpPr>
        <p:spPr>
          <a:xfrm>
            <a:off x="1376697" y="1729068"/>
            <a:ext cx="5373486" cy="1706569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64BDE1"/>
              </a:buClr>
            </a:pPr>
            <a:r>
              <a:rPr lang="ru-RU" sz="2133" dirty="0">
                <a:solidFill>
                  <a:srgbClr val="333E48"/>
                </a:solidFill>
                <a:latin typeface="Arial" panose="020B0604020202020204" pitchFamily="34" charset="0"/>
              </a:rPr>
              <a:t>ФГАОУ  ДПО «Академия реализации государственной политики и профессионального развития работников образования Министерства просвещения Российской Федерации»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97A3F35-DF16-4A91-B319-CA7BB450854A}"/>
              </a:ext>
            </a:extLst>
          </p:cNvPr>
          <p:cNvSpPr/>
          <p:nvPr/>
        </p:nvSpPr>
        <p:spPr>
          <a:xfrm>
            <a:off x="1716730" y="3822700"/>
            <a:ext cx="4246369" cy="155332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ct val="0"/>
              </a:spcBef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Федеральный оператор </a:t>
            </a:r>
            <a:r>
              <a:rPr lang="ru-RU" sz="2133" b="1" dirty="0">
                <a:solidFill>
                  <a:srgbClr val="FF0000"/>
                </a:solidFill>
                <a:latin typeface="Arial" panose="020B0604020202020204" pitchFamily="34" charset="0"/>
              </a:rPr>
              <a:t>сети Центров «Точка роста </a:t>
            </a:r>
          </a:p>
          <a:p>
            <a:pPr marL="266700" indent="-2667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организационно-техническое</a:t>
            </a:r>
          </a:p>
          <a:p>
            <a:pPr marL="266700" indent="-2667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методическое</a:t>
            </a:r>
          </a:p>
          <a:p>
            <a:pPr marL="266700" indent="-2667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информационное сопровождение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8463476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428" y="2266662"/>
            <a:ext cx="8053614" cy="17465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 рекомендациях по оформлению </a:t>
            </a:r>
            <a:br>
              <a:rPr lang="ru-RU" dirty="0"/>
            </a:br>
            <a:r>
              <a:rPr lang="ru-RU" dirty="0"/>
              <a:t>и зонированию   помещений Центров «Точка роста».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DB231CC-6317-4CD2-9BFF-B602DE79A3C5}"/>
              </a:ext>
            </a:extLst>
          </p:cNvPr>
          <p:cNvSpPr/>
          <p:nvPr/>
        </p:nvSpPr>
        <p:spPr>
          <a:xfrm>
            <a:off x="589025" y="2057792"/>
            <a:ext cx="10054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76512517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Руководство по фирменному стилю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82282" y="1801639"/>
            <a:ext cx="5911913" cy="5304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lnSpc>
                <a:spcPct val="150000"/>
              </a:lnSpc>
            </a:pPr>
            <a:r>
              <a:rPr lang="ru-RU" sz="3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ОТВЕЧАЕТ НА ВОПРОСЫ:</a:t>
            </a:r>
            <a:endParaRPr lang="ru-RU" sz="32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выглядит </a:t>
            </a: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логотип</a:t>
            </a:r>
            <a:b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элементы фирменного </a:t>
            </a: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стиля</a:t>
            </a: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aseline="30000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можно и нельзя использовать логотип</a:t>
            </a: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aseline="30000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3200" baseline="30000" dirty="0" err="1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брендировать</a:t>
            </a: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</a:t>
            </a:r>
            <a:b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200" baseline="30000" dirty="0" err="1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промопродукцию</a:t>
            </a: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каких случаях </a:t>
            </a: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</a:t>
            </a:r>
            <a:r>
              <a:rPr lang="en-US" sz="32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aseline="30000" dirty="0" err="1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кобрендинг</a:t>
            </a:r>
            <a:r>
              <a:rPr lang="en-US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нацпроектом </a:t>
            </a: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«Образование»?</a:t>
            </a:r>
            <a:endParaRPr lang="en-US" sz="3200" baseline="30000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aseline="30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85" y="1647730"/>
            <a:ext cx="4756644" cy="453597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9963999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Руководство по дизайну помещений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443211"/>
            <a:ext cx="6349198" cy="447284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762952" y="1443211"/>
            <a:ext cx="4091197" cy="2872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lnSpc>
                <a:spcPct val="150000"/>
              </a:lnSpc>
            </a:pPr>
            <a:r>
              <a:rPr lang="ru-RU" sz="2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ОТВЕЧАЕТ НА ВОПРОСЫ:</a:t>
            </a:r>
            <a:endParaRPr lang="ru-RU" sz="28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и сколько помещений</a:t>
            </a:r>
            <a:b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Точка Роста?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800" baseline="30000" dirty="0" err="1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брендировать</a:t>
            </a: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помещения?</a:t>
            </a:r>
            <a:r>
              <a:rPr lang="ru-RU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aseline="30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62952" y="3439754"/>
            <a:ext cx="3449459" cy="3775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lnSpc>
                <a:spcPct val="150000"/>
              </a:lnSpc>
            </a:pPr>
            <a:r>
              <a:rPr lang="ru-RU" sz="2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РЕКОМЕНДАЦИИ ПО:</a:t>
            </a:r>
            <a:endParaRPr lang="ru-RU" sz="24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Подбору мебели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Цветовым решениям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Материалам отделки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Навигации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Декору</a:t>
            </a:r>
            <a:endParaRPr lang="ru-RU" sz="2800" baseline="30000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aseline="30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37951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Папка с графическими элементами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020491" y="2155661"/>
            <a:ext cx="4543028" cy="35332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42701" y="2409049"/>
            <a:ext cx="49089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lnSpc>
                <a:spcPct val="150000"/>
              </a:lnSpc>
            </a:pPr>
            <a:r>
              <a:rPr lang="ru-RU" sz="40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МАКЕТЫ:</a:t>
            </a:r>
            <a:endParaRPr lang="ru-RU" sz="40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4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Фирменного знака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4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Фирменных элементов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4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Интерьерные таблички, стенды, фирменный знак</a:t>
            </a:r>
            <a:r>
              <a:rPr lang="ru-RU" sz="2400" dirty="0" smtClean="0">
                <a:solidFill>
                  <a:srgbClr val="798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798A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aseline="30000" dirty="0">
              <a:solidFill>
                <a:srgbClr val="798A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aseline="30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0317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428" y="2275454"/>
            <a:ext cx="8053614" cy="1746538"/>
          </a:xfrm>
        </p:spPr>
        <p:txBody>
          <a:bodyPr>
            <a:noAutofit/>
          </a:bodyPr>
          <a:lstStyle/>
          <a:p>
            <a:r>
              <a:rPr lang="ru-RU" dirty="0" smtClean="0"/>
              <a:t>Дорожная карта проекта, информационные </a:t>
            </a:r>
            <a:r>
              <a:rPr lang="ru-RU" dirty="0"/>
              <a:t>ресурсы и каналы коммуникаций </a:t>
            </a:r>
            <a:r>
              <a:rPr lang="ru-RU" dirty="0" smtClean="0"/>
              <a:t>профессиональных сообществ </a:t>
            </a:r>
            <a:r>
              <a:rPr lang="ru-RU" dirty="0"/>
              <a:t>Центров «Точка роста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DB231CC-6317-4CD2-9BFF-B602DE79A3C5}"/>
              </a:ext>
            </a:extLst>
          </p:cNvPr>
          <p:cNvSpPr/>
          <p:nvPr/>
        </p:nvSpPr>
        <p:spPr>
          <a:xfrm>
            <a:off x="589025" y="2057792"/>
            <a:ext cx="10054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542212005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857385" y="1387767"/>
          <a:ext cx="10706542" cy="51527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61663">
                  <a:extLst>
                    <a:ext uri="{9D8B030D-6E8A-4147-A177-3AD203B41FA5}">
                      <a16:colId xmlns:a16="http://schemas.microsoft.com/office/drawing/2014/main" xmlns="" val="4051105642"/>
                    </a:ext>
                  </a:extLst>
                </a:gridCol>
                <a:gridCol w="5389752">
                  <a:extLst>
                    <a:ext uri="{9D8B030D-6E8A-4147-A177-3AD203B41FA5}">
                      <a16:colId xmlns:a16="http://schemas.microsoft.com/office/drawing/2014/main" xmlns="" val="1261647611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xmlns="" val="4139017653"/>
                    </a:ext>
                  </a:extLst>
                </a:gridCol>
                <a:gridCol w="2000827">
                  <a:extLst>
                    <a:ext uri="{9D8B030D-6E8A-4147-A177-3AD203B41FA5}">
                      <a16:colId xmlns:a16="http://schemas.microsoft.com/office/drawing/2014/main" xmlns="" val="4164312878"/>
                    </a:ext>
                  </a:extLst>
                </a:gridCol>
              </a:tblGrid>
              <a:tr h="327871">
                <a:tc>
                  <a:txBody>
                    <a:bodyPr/>
                    <a:lstStyle/>
                    <a:p>
                      <a:pPr marL="12065" algn="ctr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мероприятия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Результат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31750" algn="ctr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Срок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E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9804905"/>
                  </a:ext>
                </a:extLst>
              </a:tr>
              <a:tr h="2119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Утверждены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32385" lvl="0" indent="0" algn="l">
                        <a:spcBef>
                          <a:spcPts val="5"/>
                        </a:spcBef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  <a:tabLst>
                          <a:tab pos="138430" algn="l"/>
                        </a:tabLst>
                      </a:pPr>
                      <a:r>
                        <a:rPr lang="ru-RU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200" spc="-1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должностное</a:t>
                      </a:r>
                      <a:r>
                        <a:rPr lang="en-US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1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лицо</a:t>
                      </a:r>
                      <a:r>
                        <a:rPr lang="en-US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</a:t>
                      </a:r>
                      <a:r>
                        <a:rPr lang="en-US" sz="1200" spc="-4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1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составе</a:t>
                      </a:r>
                      <a:r>
                        <a:rPr lang="en-US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1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регионального</a:t>
                      </a:r>
                      <a:endParaRPr lang="ru-RU" sz="1200" spc="-1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3495" marR="15557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ведомственного проектного офиса, ответственное за создание и функционирование центров</a:t>
                      </a:r>
                    </a:p>
                    <a:p>
                      <a:pPr marL="23495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Точка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роста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»;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246380" lvl="0" indent="0" algn="l"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  <a:tabLst>
                          <a:tab pos="138430" algn="l"/>
                        </a:tabLst>
                      </a:pPr>
                      <a:r>
                        <a:rPr lang="ru-RU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показатели</a:t>
                      </a:r>
                      <a:r>
                        <a:rPr lang="ru-RU" sz="1200" spc="-4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деятельности центров «Точка</a:t>
                      </a:r>
                      <a:r>
                        <a:rPr lang="ru-RU" sz="12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роста»;</a:t>
                      </a:r>
                    </a:p>
                    <a:p>
                      <a:pPr marL="2349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типовое Положение о</a:t>
                      </a:r>
                      <a:r>
                        <a:rPr lang="ru-RU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деятельности Центров «Точка роста» на территории</a:t>
                      </a:r>
                      <a:r>
                        <a:rPr lang="ru-RU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субъекта Российской Федерации</a:t>
                      </a:r>
                    </a:p>
                    <a:p>
                      <a:pPr marL="23495" marR="4762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перечень общеобразовательных организаций, расположенных в сельской местности и малых городах, на базе которых планируется</a:t>
                      </a:r>
                    </a:p>
                    <a:p>
                      <a:pPr marL="23495" marR="303530"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Центров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Точка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роста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Распорядительный акт регионального органа исполнительной власти, осуществляющего государственное управление в сфере образования (далее - распорядительный акт РОИВ)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40640" marR="34290" algn="ctr">
                        <a:lnSpc>
                          <a:spcPts val="12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позднее</a:t>
                      </a:r>
                    </a:p>
                    <a:p>
                      <a:pPr marL="41275" marR="3365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января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ru-RU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года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4632629"/>
                  </a:ext>
                </a:extLst>
              </a:tr>
              <a:tr h="379286">
                <a:tc>
                  <a:txBody>
                    <a:bodyPr/>
                    <a:lstStyle/>
                    <a:p>
                      <a:pPr marL="88900" marR="77470" algn="ctr">
                        <a:spcBef>
                          <a:spcPts val="10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Сформирован и согласован инфраструктурный лист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3655" marR="25400" indent="635" algn="ctr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Письмо федерального оператора и распорядительный акт РОИВ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54000" marR="241935" indent="-4445" algn="ctr">
                        <a:spcBef>
                          <a:spcPts val="11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Согласно отдельному графику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708517"/>
                  </a:ext>
                </a:extLst>
              </a:tr>
              <a:tr h="379286">
                <a:tc>
                  <a:txBody>
                    <a:bodyPr/>
                    <a:lstStyle/>
                    <a:p>
                      <a:pPr marL="88900" marR="7747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38100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Объявлены закупки товаров, работ, услуг для создания Центров «Точка роста»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234315" algn="ctr">
                        <a:spcBef>
                          <a:spcPts val="11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Извещения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проведении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закупок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60020" indent="46990" algn="ctr">
                        <a:spcBef>
                          <a:spcPts val="11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позднее 1 апреля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года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9641547"/>
                  </a:ext>
                </a:extLst>
              </a:tr>
              <a:tr h="379286">
                <a:tc>
                  <a:txBody>
                    <a:bodyPr/>
                    <a:lstStyle/>
                    <a:p>
                      <a:pPr marL="88900" marR="7747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705" marR="41275" indent="-3175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Сформированы проекты зонирования Центров «Точка роста»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63880" marR="10795" indent="-535305" algn="ctr">
                        <a:spcBef>
                          <a:spcPts val="11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Распорядительный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РОИВ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975" marR="160020" indent="46990" algn="ctr">
                        <a:spcBef>
                          <a:spcPts val="11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позднее 1 апреля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ru-RU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89840440"/>
                  </a:ext>
                </a:extLst>
              </a:tr>
              <a:tr h="726966">
                <a:tc>
                  <a:txBody>
                    <a:bodyPr/>
                    <a:lstStyle/>
                    <a:p>
                      <a:pPr marL="88900" marR="77470"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41275" lvl="0" indent="-3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Проведен мониторинг работ по приведению площадок</a:t>
                      </a:r>
                    </a:p>
                    <a:p>
                      <a:pPr marL="52705" marR="41275" indent="-3175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cap="none" spc="0" baseline="0" dirty="0" err="1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По</a:t>
                      </a:r>
                      <a:r>
                        <a:rPr lang="en-US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en-US" sz="1200" u="none" strike="noStrike" cap="none" spc="0" baseline="0" dirty="0" err="1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форме</a:t>
                      </a:r>
                      <a:r>
                        <a:rPr lang="en-US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, </a:t>
                      </a:r>
                      <a:r>
                        <a:rPr lang="en-US" sz="1200" u="none" strike="noStrike" cap="none" spc="0" baseline="0" dirty="0" err="1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определяемой</a:t>
                      </a: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\</a:t>
                      </a:r>
                    </a:p>
                    <a:p>
                      <a:pPr marL="0" marR="107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cap="none" spc="0" baseline="0" dirty="0" err="1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Минпросвещения</a:t>
                      </a: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 России или</a:t>
                      </a:r>
                    </a:p>
                    <a:p>
                      <a:pPr marL="0" marR="107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Федеральным оператором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60020" lvl="0" indent="4699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1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25 августа </a:t>
                      </a:r>
                      <a:r>
                        <a:rPr lang="en-US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X</a:t>
                      </a: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 года, далее ежегодно</a:t>
                      </a:r>
                    </a:p>
                    <a:p>
                      <a:pPr marL="180975" marR="160020" indent="46990" algn="ctr">
                        <a:spcBef>
                          <a:spcPts val="1155"/>
                        </a:spcBef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3741388"/>
                  </a:ext>
                </a:extLst>
              </a:tr>
              <a:tr h="244972">
                <a:tc>
                  <a:txBody>
                    <a:bodyPr/>
                    <a:lstStyle/>
                    <a:p>
                      <a:pPr marL="88900" marR="77470"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41275" indent="-3175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Начало работы Центров</a:t>
                      </a:r>
                      <a:r>
                        <a:rPr lang="ru-RU" sz="1200" b="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«Точка роста»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Информационное освещение в СМИ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60020" indent="46990" algn="ctr">
                        <a:spcBef>
                          <a:spcPts val="115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сентября </a:t>
                      </a: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года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895417"/>
                  </a:ext>
                </a:extLst>
              </a:tr>
              <a:tr h="595304">
                <a:tc>
                  <a:txBody>
                    <a:bodyPr/>
                    <a:lstStyle/>
                    <a:p>
                      <a:pPr marL="88900" marR="77470"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41275" indent="-3175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Ежеквартальный мониторинг выполнения показателей создания и функционирования центров</a:t>
                      </a:r>
                      <a:r>
                        <a:rPr lang="ru-RU" sz="1200" b="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«Точка роста»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Отчет Федеральному оператору по итогам мониторинга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60020" indent="46990" algn="ctr">
                        <a:spcBef>
                          <a:spcPts val="115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октября X года, далее –ежеквартально в течение 2-х лет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7198738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1073285" y="190791"/>
            <a:ext cx="8053614" cy="9175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sz="3600" dirty="0" err="1"/>
              <a:t>Дорожная</a:t>
            </a:r>
            <a:r>
              <a:rPr sz="3600" dirty="0"/>
              <a:t> </a:t>
            </a:r>
            <a:r>
              <a:rPr sz="3600" dirty="0" err="1"/>
              <a:t>карта</a:t>
            </a:r>
            <a:r>
              <a:rPr lang="ru-RU" sz="3600" dirty="0"/>
              <a:t>: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xmlns="" val="250695290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1493675-6510-4578-B897-9DF5C4A698B7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80617" y="1101386"/>
            <a:ext cx="1544999" cy="1522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383" y="1566471"/>
            <a:ext cx="1989199" cy="932371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Репозиторий </a:t>
            </a:r>
            <a:b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методических</a:t>
            </a:r>
            <a:b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материалов: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B2B102-2C49-449A-A92E-CAD0D92C2EF8}"/>
              </a:ext>
            </a:extLst>
          </p:cNvPr>
          <p:cNvSpPr txBox="1"/>
          <p:nvPr/>
        </p:nvSpPr>
        <p:spPr>
          <a:xfrm>
            <a:off x="4993049" y="1438780"/>
            <a:ext cx="4067231" cy="96949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2000" u="sng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web.roskvantorium.ru</a:t>
            </a:r>
            <a:r>
              <a:rPr lang="ru-RU" sz="2000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endParaRPr lang="ru-RU" sz="2000" dirty="0">
              <a:solidFill>
                <a:srgbClr val="375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u="sng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www.elducation.ru </a:t>
            </a:r>
            <a:endParaRPr lang="ru-RU" sz="2000" u="sng" dirty="0">
              <a:solidFill>
                <a:srgbClr val="375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B31A5A2-CF22-4D1C-8D0C-86B1F9E85B50}"/>
              </a:ext>
            </a:extLst>
          </p:cNvPr>
          <p:cNvSpPr txBox="1"/>
          <p:nvPr/>
        </p:nvSpPr>
        <p:spPr>
          <a:xfrm>
            <a:off x="626913" y="5308808"/>
            <a:ext cx="2251136" cy="63696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Каналы </a:t>
            </a:r>
          </a:p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коммуникаций: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4C92AF0-C474-42BE-8317-E5D97350BD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4766" y="4014937"/>
            <a:ext cx="786521" cy="7486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DA3797B-B14A-43EA-87EF-F74769B67B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1714" y="4019066"/>
            <a:ext cx="759812" cy="7367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8FD5813-4CC7-4E93-BFD1-C7FA7CDC41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0387" y="4122397"/>
            <a:ext cx="631460" cy="54909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2C5887B-E20A-4430-9EFE-D5344A9022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3935" y="4030856"/>
            <a:ext cx="724997" cy="7249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3CEBB1B-7797-4F3B-B55A-67027CF0D5B7}"/>
              </a:ext>
            </a:extLst>
          </p:cNvPr>
          <p:cNvSpPr txBox="1"/>
          <p:nvPr/>
        </p:nvSpPr>
        <p:spPr>
          <a:xfrm>
            <a:off x="562761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Контакты: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8EEBAD7-1419-44E8-8CA0-9EBADB2864B9}"/>
              </a:ext>
            </a:extLst>
          </p:cNvPr>
          <p:cNvSpPr txBox="1"/>
          <p:nvPr/>
        </p:nvSpPr>
        <p:spPr>
          <a:xfrm>
            <a:off x="516608" y="3224457"/>
            <a:ext cx="2787504" cy="63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kern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lnSpc>
                <a:spcPts val="2533"/>
              </a:lnSpc>
            </a:pPr>
            <a:endParaRPr lang="ru-RU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5FBF5DF-B4F1-4F09-96F1-3CAF104A3701}"/>
              </a:ext>
            </a:extLst>
          </p:cNvPr>
          <p:cNvSpPr txBox="1"/>
          <p:nvPr/>
        </p:nvSpPr>
        <p:spPr>
          <a:xfrm>
            <a:off x="3369131" y="3191754"/>
            <a:ext cx="235970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https://eit.edu.ru/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6CC41B8-F50A-4470-9202-0E33CE932445}"/>
              </a:ext>
            </a:extLst>
          </p:cNvPr>
          <p:cNvSpPr txBox="1"/>
          <p:nvPr/>
        </p:nvSpPr>
        <p:spPr>
          <a:xfrm>
            <a:off x="8634666" y="3223815"/>
            <a:ext cx="251124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+ 7 (495) 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231</a:t>
            </a:r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</a:t>
            </a:r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endParaRPr lang="ru-RU" sz="1867" b="1" dirty="0">
              <a:solidFill>
                <a:srgbClr val="37507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051A28E-124D-4F59-9D65-E2AFA5BC86F5}"/>
              </a:ext>
            </a:extLst>
          </p:cNvPr>
          <p:cNvSpPr txBox="1"/>
          <p:nvPr/>
        </p:nvSpPr>
        <p:spPr>
          <a:xfrm>
            <a:off x="5969097" y="3191754"/>
            <a:ext cx="211513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npo@apkpro.ru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6F1B6397-BC16-4D9B-8101-323BDA8D92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6265" y="4823954"/>
            <a:ext cx="1680339" cy="16417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6D01DA12-284A-4DCB-8292-F4819ECC9E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9221" y="4823954"/>
            <a:ext cx="1641711" cy="164170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8E7B12-CAF6-4906-8187-C75C365C6D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1831" y="4823954"/>
            <a:ext cx="1632293" cy="164170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111AA79-57DD-4945-8DBD-35EE8445A4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025" y="4831106"/>
            <a:ext cx="1616097" cy="161609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455C280-477F-46FF-9199-2C2601165688}"/>
              </a:ext>
            </a:extLst>
          </p:cNvPr>
          <p:cNvSpPr txBox="1"/>
          <p:nvPr/>
        </p:nvSpPr>
        <p:spPr>
          <a:xfrm>
            <a:off x="3390040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Сайт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571E3D4-6BA3-4C09-A0E0-3EC4438D78C3}"/>
              </a:ext>
            </a:extLst>
          </p:cNvPr>
          <p:cNvSpPr txBox="1"/>
          <p:nvPr/>
        </p:nvSpPr>
        <p:spPr>
          <a:xfrm>
            <a:off x="6011076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Почта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1695F99-7FA1-479D-B0E9-F531D4F73637}"/>
              </a:ext>
            </a:extLst>
          </p:cNvPr>
          <p:cNvSpPr txBox="1"/>
          <p:nvPr/>
        </p:nvSpPr>
        <p:spPr>
          <a:xfrm>
            <a:off x="8650484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Телефон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391" y="280270"/>
            <a:ext cx="964037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rgbClr val="64BDE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Ресурсы федерального оператора сети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Центров «Точка роста»: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730864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138" y="272562"/>
            <a:ext cx="5831861" cy="117780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  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федеральных центров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qrcoder.ru/code/?http%3A%2F%2Fvcht.center%2F&amp;4&amp;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7492" y="1292875"/>
            <a:ext cx="1540337" cy="15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rdsh.education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3298" y="3059346"/>
            <a:ext cx="1494531" cy="149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dsh.education/media/static/img/logo_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570" y="3437824"/>
            <a:ext cx="753845" cy="73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90560" y="1632883"/>
            <a:ext cx="5372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ФГБУК «Всероссийский центр развития художественного творчества и гуманитарных технологий»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</a:rPr>
              <a:t> </a:t>
            </a:r>
            <a:endParaRPr lang="ru-RU" dirty="0" smtClean="0">
              <a:solidFill>
                <a:srgbClr val="212529"/>
              </a:solidFill>
              <a:latin typeface="arial" panose="020B0604020202020204" pitchFamily="34" charset="0"/>
            </a:endParaRPr>
          </a:p>
          <a:p>
            <a:r>
              <a:rPr lang="en-US" dirty="0">
                <a:hlinkClick r:id="rId5"/>
              </a:rPr>
              <a:t>http://vcht.center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93624" y="3344948"/>
            <a:ext cx="4659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Корпоративный </a:t>
            </a:r>
            <a:r>
              <a:rPr lang="ru-RU" b="1" dirty="0" smtClean="0">
                <a:solidFill>
                  <a:srgbClr val="212529"/>
                </a:solidFill>
                <a:latin typeface="arial" panose="020B0604020202020204" pitchFamily="34" charset="0"/>
              </a:rPr>
              <a:t>университет </a:t>
            </a:r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Российского движения </a:t>
            </a:r>
            <a:r>
              <a:rPr lang="ru-RU" b="1" dirty="0" smtClean="0">
                <a:solidFill>
                  <a:srgbClr val="212529"/>
                </a:solidFill>
                <a:latin typeface="arial" panose="020B0604020202020204" pitchFamily="34" charset="0"/>
              </a:rPr>
              <a:t>школьников</a:t>
            </a:r>
          </a:p>
          <a:p>
            <a:r>
              <a:rPr lang="en-US" b="1" dirty="0">
                <a:solidFill>
                  <a:srgbClr val="212529"/>
                </a:solidFill>
                <a:latin typeface="arial" panose="020B0604020202020204" pitchFamily="34" charset="0"/>
                <a:hlinkClick r:id="rId6"/>
              </a:rPr>
              <a:t>https://rdsh.education</a:t>
            </a:r>
            <a:r>
              <a:rPr lang="en-US" b="1" dirty="0" smtClean="0">
                <a:solidFill>
                  <a:srgbClr val="212529"/>
                </a:solidFill>
                <a:latin typeface="arial" panose="020B0604020202020204" pitchFamily="34" charset="0"/>
                <a:hlinkClick r:id="rId6"/>
              </a:rPr>
              <a:t>/</a:t>
            </a:r>
            <a:r>
              <a:rPr lang="ru-RU" b="1" dirty="0" smtClean="0">
                <a:solidFill>
                  <a:srgbClr val="212529"/>
                </a:solidFill>
                <a:latin typeface="arial" panose="020B0604020202020204" pitchFamily="34" charset="0"/>
              </a:rPr>
              <a:t> </a:t>
            </a:r>
            <a:endParaRPr lang="ru-RU" b="1" dirty="0">
              <a:solidFill>
                <a:srgbClr val="212529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8" descr="http://vcht.center/wp-content/uploads/2019/07/vcht-e1562150061409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245" y="1632883"/>
            <a:ext cx="753844" cy="93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69444" y="5045341"/>
            <a:ext cx="856695" cy="856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6573" y="5045341"/>
            <a:ext cx="5012553" cy="13369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7492" y="4660771"/>
            <a:ext cx="1555302" cy="15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0950928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57" y="18979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коммуникаций: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qrcoder.ru/code/?vk.com%2Fclub196554063&amp;4&amp;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9481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2255" y="2645214"/>
            <a:ext cx="2385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vk.com/club196554063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93469" y="2539673"/>
            <a:ext cx="33124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8680">
              <a:spcBef>
                <a:spcPts val="900"/>
              </a:spcBef>
              <a:defRPr sz="1900">
                <a:solidFill>
                  <a:srgbClr val="64BDE1"/>
                </a:solidFill>
              </a:defRPr>
            </a:pPr>
            <a:r>
              <a:rPr lang="en-US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instagram.com/</a:t>
            </a:r>
            <a:r>
              <a:rPr lang="en-US" u="sng" dirty="0" err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tochka_rosta_official?igshid</a:t>
            </a:r>
            <a:r>
              <a:rPr lang="en-US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=1bwnj7o12w292</a:t>
            </a:r>
            <a:r>
              <a:rPr lang="en-US" dirty="0"/>
              <a:t> </a:t>
            </a:r>
          </a:p>
        </p:txBody>
      </p:sp>
      <p:pic>
        <p:nvPicPr>
          <p:cNvPr id="2052" name="Picture 4" descr="http://qrcoder.ru/code/?instagram.com%2Ftochka_rosta_official%3Figshid%3D1bwnj7o12w292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6366" y="2038907"/>
            <a:ext cx="1212615" cy="121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qrcoder.ru/code/?https%3A%2F%2Ft.me%2Fjoinchat%2FJ0_WEBYIj7jxUL7G1s6Iug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781" y="3411542"/>
            <a:ext cx="1206137" cy="120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05327" y="3902794"/>
            <a:ext cx="2479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7"/>
              </a:rPr>
              <a:t>https://</a:t>
            </a:r>
            <a:r>
              <a:rPr lang="ru-RU" dirty="0" smtClean="0">
                <a:hlinkClick r:id="rId7"/>
              </a:rPr>
              <a:t>t.me/joinchat/J0_WEBYIj7jxUL7G1s6Iug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8" name="Picture 4" descr="http://qrcoder.ru/code/?https%3A%2F%2Ft.me%2Fjoinchat%2FFwMR1hUstUUnjeTn9NZMyA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2844" y="3411542"/>
            <a:ext cx="1206137" cy="120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635735" y="3902793"/>
            <a:ext cx="3125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9"/>
              </a:rPr>
              <a:t>https://</a:t>
            </a:r>
            <a:r>
              <a:rPr lang="ru-RU" dirty="0" smtClean="0">
                <a:hlinkClick r:id="rId9"/>
              </a:rPr>
              <a:t>t.me/joinchat/FwMR1hUstUUnjeTn9NZMyA</a:t>
            </a: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030" name="Picture 6" descr="http://qrcoder.ru/code/?https%3A%2F%2Ft.me%2Fjoinchat%2FJ0_WEBSoW-UapV2Q5e9PCA&amp;4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12440"/>
            <a:ext cx="1231718" cy="123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11166" y="5397827"/>
            <a:ext cx="2668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11"/>
              </a:rPr>
              <a:t>https://</a:t>
            </a:r>
            <a:r>
              <a:rPr lang="ru-RU" dirty="0" smtClean="0">
                <a:hlinkClick r:id="rId11"/>
              </a:rPr>
              <a:t>t.me/joinchat/J0_WEBSoW-UapV2Q5e9PCA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32" name="Picture 8" descr="http://qrcoder.ru/code/?https%3A%2F%2Ft.me%2Fjoinchat%2FJ0_WEEV-QNZIzKQ4z5ZH7A&amp;4&amp;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6366" y="4812440"/>
            <a:ext cx="1327103" cy="132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593469" y="5397827"/>
            <a:ext cx="3554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13"/>
              </a:rPr>
              <a:t>https://</a:t>
            </a:r>
            <a:r>
              <a:rPr lang="ru-RU" dirty="0" smtClean="0">
                <a:hlinkClick r:id="rId13"/>
              </a:rPr>
              <a:t>t.me/joinchat/J0_WEEV-QNZIzKQ4z5ZH7A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6348818" y="5409022"/>
            <a:ext cx="113364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Технология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6243818" y="3891258"/>
            <a:ext cx="134363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Информатика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71132" y="3920271"/>
            <a:ext cx="134774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Руководители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41073" y="5254710"/>
            <a:ext cx="60785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ОБЖ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BDA3797B-B14A-43EA-87EF-F74769B67B4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1176" y="1959481"/>
            <a:ext cx="759812" cy="73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4C92AF0-C474-42BE-8317-E5D97350BD5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3597" y="1914068"/>
            <a:ext cx="786521" cy="748616"/>
          </a:xfrm>
          <a:prstGeom prst="rect">
            <a:avLst/>
          </a:prstGeom>
        </p:spPr>
      </p:pic>
      <p:pic>
        <p:nvPicPr>
          <p:cNvPr id="1034" name="Picture 10" descr="ᐈ Иконка телеграмм вектор, векторные картинки телеграмма | скачать на  Depositphotos®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9525" y="4028397"/>
            <a:ext cx="1178564" cy="117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9826533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05327" y="2707040"/>
            <a:ext cx="2479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t.me/joinchat/G57p7TdZ3SJFPzWs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635735" y="2707039"/>
            <a:ext cx="3125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t.me/joinchat/FiqY06ndEOmBWRZs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11166" y="4202073"/>
            <a:ext cx="2668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t.me/joinchat/Hb2Nr3KnebUf2mgj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6428968" y="4213268"/>
            <a:ext cx="97334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Шахматы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6429765" y="2695504"/>
            <a:ext cx="97174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353709" y="2724517"/>
            <a:ext cx="78258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380961" y="4058956"/>
            <a:ext cx="72808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" name="Picture 10" descr="ᐈ Иконка телеграмм вектор, векторные картинки телеграмма | скачать на  Depositphotos®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9524" y="3023508"/>
            <a:ext cx="1178564" cy="117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8593469" y="4202073"/>
            <a:ext cx="3167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t.me/joinchat/A6oLnBN908nXGPMOH8RB1Q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2" name="Picture 8" descr="http://qrcoder.ru/code/?https%3A%2F%2Ft.me%2Fjoinchat%2FHb2Nr3KnebUf2mgj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599" y="3616686"/>
            <a:ext cx="1289567" cy="12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qrcoder.ru/code/?https%3A%2F%2Ft.me%2Fjoinchat%2FG57p7TdZ3SJFPzWs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599" y="2185886"/>
            <a:ext cx="1293514" cy="129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qrcoder.ru/code/?https%3A%2F%2Ft.me%2Fjoinchat%2FFiqY06ndEOmBWRZs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6365" y="2247316"/>
            <a:ext cx="1369369" cy="136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qrcoder.ru/code/?https%3A%2F%2Ft.me%2Fjoinchat%2FA6oLnBN908nXGPMOH8RB1Q&amp;4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6365" y="3659669"/>
            <a:ext cx="1381355" cy="13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85057" y="189794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sz="4000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коммуникаций: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5712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42" name="Заголовок 1"/>
          <p:cNvSpPr txBox="1"/>
          <p:nvPr/>
        </p:nvSpPr>
        <p:spPr>
          <a:xfrm>
            <a:off x="1301261" y="1990690"/>
            <a:ext cx="10269415" cy="424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/>
              <a:t> </a:t>
            </a:r>
            <a:endParaRPr sz="2400" dirty="0"/>
          </a:p>
        </p:txBody>
      </p:sp>
      <p:graphicFrame>
        <p:nvGraphicFramePr>
          <p:cNvPr id="43" name="Таблица 6"/>
          <p:cNvGraphicFramePr/>
          <p:nvPr>
            <p:extLst>
              <p:ext uri="{D42A27DB-BD31-4B8C-83A1-F6EECF244321}">
                <p14:modId xmlns:p14="http://schemas.microsoft.com/office/powerpoint/2010/main" xmlns="" val="2347951154"/>
              </p:ext>
            </p:extLst>
          </p:nvPr>
        </p:nvGraphicFramePr>
        <p:xfrm>
          <a:off x="1301262" y="3050502"/>
          <a:ext cx="9849338" cy="333806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907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415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7612"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год</a:t>
                      </a:r>
                      <a:endParaRPr sz="24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</a:t>
                      </a:r>
                      <a:r>
                        <a:rPr sz="240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40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школ</a:t>
                      </a:r>
                      <a:endParaRPr sz="24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4 500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2022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4 500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2023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4 500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2024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6 450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4" name="Заголовок 1"/>
          <p:cNvSpPr txBox="1"/>
          <p:nvPr/>
        </p:nvSpPr>
        <p:spPr>
          <a:xfrm>
            <a:off x="1138043" y="414038"/>
            <a:ext cx="9676495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28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rgbClr val="333E48"/>
                </a:solidFill>
              </a:rPr>
              <a:t>ФП «Современная школа» </a:t>
            </a:r>
            <a:endParaRPr sz="3600" dirty="0">
              <a:solidFill>
                <a:srgbClr val="333E48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2115" y="1218171"/>
            <a:ext cx="94077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Результат: </a:t>
            </a:r>
            <a:endParaRPr lang="ru-RU" sz="2000" b="1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создано </a:t>
            </a:r>
            <a:r>
              <a:rPr lang="ru-RU" sz="2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общеобразовательных организаций, расположенных  в сельской местности и малых городах, центров образования естественно-научной и технологической направленностей»</a:t>
            </a:r>
          </a:p>
        </p:txBody>
      </p:sp>
    </p:spTree>
    <p:extLst>
      <p:ext uri="{BB962C8B-B14F-4D97-AF65-F5344CB8AC3E}">
        <p14:creationId xmlns:p14="http://schemas.microsoft.com/office/powerpoint/2010/main" xmlns="" val="17118586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7983682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/>
              <a:t>Методическая основа реализации проекта</a:t>
            </a:r>
            <a:endParaRPr sz="2800" dirty="0"/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866727" y="2081758"/>
            <a:ext cx="6685026" cy="44600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dirty="0"/>
              <a:t>Распоряжение Министерства просвещения </a:t>
            </a:r>
            <a:br>
              <a:rPr lang="ru-RU" sz="2000" b="1" dirty="0"/>
            </a:br>
            <a:r>
              <a:rPr lang="ru-RU" sz="2000" b="1" dirty="0"/>
              <a:t>Российской Федерации №P-133 от 17 дек. 2019 г. 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dirty="0"/>
              <a:t>Распоряжение Министерства просвещения Российской Федерации №Р-5 от 15 янв. 2020 г. </a:t>
            </a:r>
            <a:br>
              <a:rPr lang="ru-RU" sz="2000" b="1" dirty="0"/>
            </a:br>
            <a:r>
              <a:rPr lang="ru-RU" sz="2000" dirty="0"/>
              <a:t>«О внесении изменений в распоряжение Минпросвещения России от 17 декабря 2019 г. </a:t>
            </a:r>
            <a:br>
              <a:rPr lang="ru-RU" sz="2000" dirty="0"/>
            </a:br>
            <a:r>
              <a:rPr lang="ru-RU" sz="2000" dirty="0"/>
              <a:t>№Р-133»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dirty="0"/>
              <a:t>Методические рекомендации </a:t>
            </a:r>
            <a:r>
              <a:rPr lang="ru-RU" sz="2000" b="1" dirty="0"/>
              <a:t>по созданию региональной сети </a:t>
            </a:r>
            <a:r>
              <a:rPr lang="ru-RU" sz="2000" dirty="0"/>
              <a:t>Центров образования Цифрового и гуманитарного профилей «Точка роста» на базе общеобразовательных организаций сельской местности и малых городов (</a:t>
            </a:r>
            <a:r>
              <a:rPr lang="ru-RU" sz="2000" b="1" dirty="0"/>
              <a:t>утверждены Минпросвещения России 25.06.2020 ВБ-174</a:t>
            </a:r>
            <a:r>
              <a:rPr lang="en-US" sz="2000" b="1" dirty="0"/>
              <a:t>/04-</a:t>
            </a:r>
            <a:r>
              <a:rPr lang="ru-RU" sz="2000" b="1" dirty="0" err="1"/>
              <a:t>вн</a:t>
            </a:r>
            <a:r>
              <a:rPr lang="ru-RU" sz="2000" b="1" dirty="0"/>
              <a:t>)</a:t>
            </a:r>
          </a:p>
          <a:p>
            <a:pPr marL="0" indent="0" algn="just">
              <a:lnSpc>
                <a:spcPct val="100000"/>
              </a:lnSpc>
              <a:buSzTx/>
              <a:buNone/>
              <a:defRPr sz="2400"/>
            </a:pPr>
            <a:endParaRPr sz="2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A2702E8-7264-4104-AD27-D9937864ABBF}"/>
              </a:ext>
            </a:extLst>
          </p:cNvPr>
          <p:cNvSpPr/>
          <p:nvPr/>
        </p:nvSpPr>
        <p:spPr>
          <a:xfrm>
            <a:off x="866727" y="1364896"/>
            <a:ext cx="3581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уч. г.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8">
            <a:extLst>
              <a:ext uri="{FF2B5EF4-FFF2-40B4-BE49-F238E27FC236}">
                <a16:creationId xmlns:a16="http://schemas.microsoft.com/office/drawing/2014/main" xmlns="" id="{D2AA4C59-7CCF-47F2-AD6E-7C42A394D51F}"/>
              </a:ext>
            </a:extLst>
          </p:cNvPr>
          <p:cNvSpPr/>
          <p:nvPr/>
        </p:nvSpPr>
        <p:spPr>
          <a:xfrm>
            <a:off x="5052947" y="1399492"/>
            <a:ext cx="2072513" cy="454025"/>
          </a:xfrm>
          <a:prstGeom prst="rightArrow">
            <a:avLst>
              <a:gd name="adj1" fmla="val 9844"/>
              <a:gd name="adj2" fmla="val 50000"/>
            </a:avLst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9878C5C-6455-427D-B1AD-36230485CB27}"/>
              </a:ext>
            </a:extLst>
          </p:cNvPr>
          <p:cNvSpPr/>
          <p:nvPr/>
        </p:nvSpPr>
        <p:spPr>
          <a:xfrm>
            <a:off x="7729697" y="1364896"/>
            <a:ext cx="3581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6A57B252-2BA3-46AB-99F9-A783AB86A5BD}"/>
              </a:ext>
            </a:extLst>
          </p:cNvPr>
          <p:cNvSpPr txBox="1">
            <a:spLocks/>
          </p:cNvSpPr>
          <p:nvPr/>
        </p:nvSpPr>
        <p:spPr>
          <a:xfrm>
            <a:off x="7729698" y="2081759"/>
            <a:ext cx="3773519" cy="4280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lnSpc>
                <a:spcPct val="100000"/>
              </a:lnSpc>
              <a:buSzTx/>
              <a:buNone/>
              <a:defRPr sz="2400"/>
            </a:pPr>
            <a:r>
              <a:rPr lang="ru-RU" sz="2000" b="1" dirty="0"/>
              <a:t>Распоряжение </a:t>
            </a:r>
            <a:br>
              <a:rPr lang="ru-RU" sz="2000" b="1" dirty="0"/>
            </a:br>
            <a:r>
              <a:rPr lang="ru-RU" sz="2000" b="1" dirty="0"/>
              <a:t>Министерства просвещения </a:t>
            </a:r>
            <a:br>
              <a:rPr lang="ru-RU" sz="2000" b="1" dirty="0"/>
            </a:br>
            <a:r>
              <a:rPr lang="ru-RU" sz="2000" b="1" dirty="0"/>
              <a:t>Российской Федерации </a:t>
            </a:r>
            <a:br>
              <a:rPr lang="ru-RU" sz="2000" b="1" dirty="0"/>
            </a:br>
            <a:r>
              <a:rPr lang="ru-RU" sz="2000" b="1" dirty="0"/>
              <a:t>№P-6 от 12 января 2021 года </a:t>
            </a:r>
            <a:r>
              <a:rPr lang="ru-RU" sz="2000" dirty="0"/>
              <a:t>о создании на базе общеобразовательных организаций, расположенных  в сельской местности и малых городах, центров образования естественно-научной и технологической направленностей»</a:t>
            </a:r>
          </a:p>
        </p:txBody>
      </p:sp>
    </p:spTree>
    <p:extLst>
      <p:ext uri="{BB962C8B-B14F-4D97-AF65-F5344CB8AC3E}">
        <p14:creationId xmlns:p14="http://schemas.microsoft.com/office/powerpoint/2010/main" xmlns="" val="15927295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Образовательные направления Центров «Точка роста»: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9511" y="2261882"/>
            <a:ext cx="579703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основных общеобразовательных программ</a:t>
            </a: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«Информатика»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«Основы безопасности жизнедеятельности»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предметной области «Технология»</a:t>
            </a:r>
          </a:p>
          <a:p>
            <a:r>
              <a:rPr lang="ru-RU" b="1" dirty="0">
                <a:solidFill>
                  <a:srgbClr val="333E48"/>
                </a:solidFill>
                <a:latin typeface="Arial"/>
                <a:cs typeface="Arial"/>
                <a:sym typeface="Arial"/>
              </a:rPr>
              <a:t>Дополнительное  образование:</a:t>
            </a:r>
          </a:p>
          <a:p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цифрового, естественнонаучного, технического и гуманитарного профилей</a:t>
            </a:r>
          </a:p>
          <a:p>
            <a:endParaRPr lang="ru-RU" dirty="0">
              <a:solidFill>
                <a:srgbClr val="333E48"/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6576055" y="2252538"/>
            <a:ext cx="5260346" cy="243799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Реализация основных общеобразовательных программ: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«Математика и информатика»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«Естественнонаучные предметы»: «Физика», «Химия», «Технология», «Биология»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/>
              <a:t>Дополнительное образование: </a:t>
            </a:r>
            <a:r>
              <a:rPr lang="ru-RU" dirty="0"/>
              <a:t>программы естественнонаучной и технологической направленностей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65199" y="1736121"/>
            <a:ext cx="2883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– 2023 гг.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8711" y="1707885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– 2020 гг.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189430" y="1805316"/>
            <a:ext cx="2072513" cy="454025"/>
          </a:xfrm>
          <a:prstGeom prst="rightArrow">
            <a:avLst>
              <a:gd name="adj1" fmla="val 9844"/>
              <a:gd name="adj2" fmla="val 50000"/>
            </a:avLst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54B8818C-F09F-4B68-BA33-EB010CD3858C}"/>
              </a:ext>
            </a:extLst>
          </p:cNvPr>
          <p:cNvGrpSpPr/>
          <p:nvPr/>
        </p:nvGrpSpPr>
        <p:grpSpPr>
          <a:xfrm>
            <a:off x="755959" y="4714722"/>
            <a:ext cx="10680083" cy="1615321"/>
            <a:chOff x="662405" y="3485913"/>
            <a:chExt cx="9134564" cy="1381568"/>
          </a:xfrm>
        </p:grpSpPr>
        <p:pic>
          <p:nvPicPr>
            <p:cNvPr id="10" name="Рисунок 9" descr="Изображение выглядит как человек, стол, внутренний, тор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4E7271B-5CB5-44AA-B059-8D60B90BF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182861" y="3485913"/>
              <a:ext cx="2614108" cy="1381568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человек, внутренний, стоит, молодой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3654EAA-12A6-4846-A182-BB2C65D60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13"/>
            <a:stretch/>
          </p:blipFill>
          <p:spPr>
            <a:xfrm>
              <a:off x="3781481" y="3485913"/>
              <a:ext cx="3358058" cy="1381568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человек, стол, внутренний, люди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6F30130-C5BE-4FD4-BCAE-A25C9BB96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62405" y="3485913"/>
              <a:ext cx="3085998" cy="1381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2258210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>
            <a:extLst>
              <a:ext uri="{FF2B5EF4-FFF2-40B4-BE49-F238E27FC236}">
                <a16:creationId xmlns:a16="http://schemas.microsoft.com/office/drawing/2014/main" xmlns="" id="{414A98D0-A18C-45B0-A293-575FF2DADA17}"/>
              </a:ext>
            </a:extLst>
          </p:cNvPr>
          <p:cNvSpPr txBox="1">
            <a:spLocks/>
          </p:cNvSpPr>
          <p:nvPr/>
        </p:nvSpPr>
        <p:spPr>
          <a:xfrm>
            <a:off x="7806374" y="1377312"/>
            <a:ext cx="3832588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dirty="0"/>
              <a:t>Формирование </a:t>
            </a:r>
            <a:br>
              <a:rPr lang="ru-RU" sz="2000" dirty="0"/>
            </a:br>
            <a:r>
              <a:rPr lang="ru-RU" sz="2000" dirty="0"/>
              <a:t>инфраструктуры центра </a:t>
            </a:r>
            <a:endParaRPr lang="ru-RU" sz="2000" b="1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b="1" dirty="0"/>
              <a:t>Блохин Дмитрий </a:t>
            </a:r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b="1" dirty="0"/>
              <a:t>+7 (926) 271 01 26 </a:t>
            </a:r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000" b="1" dirty="0"/>
              <a:t>blohindv@apkpro.ru</a:t>
            </a:r>
            <a:endParaRPr lang="ru-RU" sz="2000" b="1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2000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2000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2000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2000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dirty="0"/>
              <a:t>Оформление и зонирование помещений центра</a:t>
            </a:r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b="1" dirty="0"/>
              <a:t>Хомякова Васса Романовна, </a:t>
            </a:r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b="1" dirty="0"/>
              <a:t>+7 (962) 917-87-02, </a:t>
            </a:r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000" b="1" dirty="0" err="1"/>
              <a:t>khomyakovavr@apkpro.ru</a:t>
            </a:r>
            <a:endParaRPr lang="ru-RU" sz="2000" b="1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Координаторы проекта: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8022" y="1377312"/>
            <a:ext cx="4333019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Организационно-информационное сопровождение </a:t>
            </a:r>
            <a:r>
              <a:rPr lang="ru-RU" dirty="0"/>
              <a:t>(контроль и мониторинг реализации контрольных точек дорожной карты)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/>
              <a:t>АНТОНЕНКО Игорь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/>
              <a:t>+7 (960) 121-21-21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/>
              <a:t>antonenkoip@apkpro.ru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Методическая поддержка </a:t>
            </a:r>
            <a:r>
              <a:rPr lang="ru-RU" sz="2000" b="1" dirty="0"/>
              <a:t>Воробьев Михаил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/>
              <a:t>+7 (909) 703-90-66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vorobevmv@apkpro.ru</a:t>
            </a:r>
            <a:endParaRPr lang="ru-RU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000" b="1" dirty="0" err="1">
                <a:solidFill>
                  <a:srgbClr val="002060"/>
                </a:solidFill>
              </a:rPr>
              <a:t>Бурухина</a:t>
            </a:r>
            <a:r>
              <a:rPr lang="ru-RU" sz="2000" b="1" dirty="0">
                <a:solidFill>
                  <a:srgbClr val="002060"/>
                </a:solidFill>
              </a:rPr>
              <a:t> Дарья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000" b="1" dirty="0">
                <a:solidFill>
                  <a:srgbClr val="002060"/>
                </a:solidFill>
              </a:rPr>
              <a:t>+7 (909) 009-16-90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000" b="1" dirty="0" err="1">
                <a:solidFill>
                  <a:srgbClr val="002060"/>
                </a:solidFill>
              </a:rPr>
              <a:t>buruhinadu@apkpro.ru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8438" y="3923483"/>
            <a:ext cx="1116824" cy="1116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553038" y="1511652"/>
            <a:ext cx="1116824" cy="11168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56928" y="1447752"/>
            <a:ext cx="1095031" cy="10982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473989" y="4311988"/>
            <a:ext cx="1079437" cy="12692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8F44BF2-7AC1-BE45-BB83-D98C102E66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/>
          <a:srcRect/>
          <a:stretch/>
        </p:blipFill>
        <p:spPr>
          <a:xfrm>
            <a:off x="554092" y="5192697"/>
            <a:ext cx="1118737" cy="122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721178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2556DFA-B965-429A-BA2B-B0DF78FE3D78}"/>
              </a:ext>
            </a:extLst>
          </p:cNvPr>
          <p:cNvSpPr/>
          <p:nvPr/>
        </p:nvSpPr>
        <p:spPr>
          <a:xfrm>
            <a:off x="4930611" y="3402087"/>
            <a:ext cx="220875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СУЛИМА Лариса Олеговна,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начальник отдела 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(927) 496-20-13 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sulimalo@apkpro.ru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D9D01ECF-BD89-4BCA-9716-6D28C1F04F44}"/>
              </a:ext>
            </a:extLst>
          </p:cNvPr>
          <p:cNvSpPr/>
          <p:nvPr/>
        </p:nvSpPr>
        <p:spPr>
          <a:xfrm>
            <a:off x="726067" y="-1711595"/>
            <a:ext cx="3326073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ru-RU" sz="1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95E0E875-592C-4560-8140-97D876F121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1190" y="1605290"/>
            <a:ext cx="1347598" cy="179679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EDD09558-5073-4202-82B8-F1A852CE51C9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644912" y="2230498"/>
            <a:ext cx="1006035" cy="1389200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1F5BDB17-FE0A-46C2-86E8-76A60BD0A38B}"/>
              </a:ext>
            </a:extLst>
          </p:cNvPr>
          <p:cNvSpPr/>
          <p:nvPr/>
        </p:nvSpPr>
        <p:spPr>
          <a:xfrm>
            <a:off x="7843218" y="3626264"/>
            <a:ext cx="270308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УРАЛЬСКАЯ Евгения Владимировна,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ДФО и СКФО 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(982) 512-56-90, uralskayaev@apkpro.ru</a:t>
            </a:r>
          </a:p>
        </p:txBody>
      </p:sp>
      <p:pic>
        <p:nvPicPr>
          <p:cNvPr id="5" name="Рисунок 4" descr="Изображение выглядит как человек, мужчина, галстук, костюм&#10;&#10;Автоматически созданное описание">
            <a:extLst>
              <a:ext uri="{FF2B5EF4-FFF2-40B4-BE49-F238E27FC236}">
                <a16:creationId xmlns:a16="http://schemas.microsoft.com/office/drawing/2014/main" xmlns="" id="{A6D692F5-68F1-4198-B10F-368E653868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30627" y="2213763"/>
            <a:ext cx="1037665" cy="1405934"/>
          </a:xfrm>
          <a:prstGeom prst="rect">
            <a:avLst/>
          </a:prstGeom>
        </p:spPr>
      </p:pic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59341CF1-DBF4-4A95-9F63-3CF05BD8C0D0}"/>
              </a:ext>
            </a:extLst>
          </p:cNvPr>
          <p:cNvSpPr/>
          <p:nvPr/>
        </p:nvSpPr>
        <p:spPr>
          <a:xfrm>
            <a:off x="1593444" y="3626264"/>
            <a:ext cx="270308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АНТОНЕНКО Игорь Павлович,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ДФО и СКФО 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(960) 121-21-21 antonenkoip@apkpro.ru</a:t>
            </a: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DAD83D89-D68B-4F74-A058-4D6926D167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t="-1173"/>
          <a:stretch/>
        </p:blipFill>
        <p:spPr>
          <a:xfrm>
            <a:off x="8592519" y="4534374"/>
            <a:ext cx="1037377" cy="117786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B137A9DF-4B6F-449C-BF31-74B4F397D3D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8661" y="4485302"/>
            <a:ext cx="968206" cy="122946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41C60E7D-F3E1-4227-BB18-A2CA0D0C6EE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509492" y="4550311"/>
            <a:ext cx="1037598" cy="1181504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0A35704E-343E-45F6-AF6E-72712298D7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170329" y="4549511"/>
            <a:ext cx="1078450" cy="11763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D709F10C-75A7-4A07-8005-1ACFE24C2A9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890830" y="4538350"/>
            <a:ext cx="1037377" cy="117786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AF57679-EF85-485C-8098-F5765E14163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972" y="4539011"/>
            <a:ext cx="1047467" cy="1176300"/>
          </a:xfrm>
          <a:prstGeom prst="rect">
            <a:avLst/>
          </a:prstGeom>
        </p:spPr>
      </p:pic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xmlns="" id="{779B671B-8D8F-43C6-A2BB-317158DB3319}"/>
              </a:ext>
            </a:extLst>
          </p:cNvPr>
          <p:cNvSpPr/>
          <p:nvPr/>
        </p:nvSpPr>
        <p:spPr>
          <a:xfrm>
            <a:off x="577822" y="5714770"/>
            <a:ext cx="1761652" cy="900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КРЫЛОВА </a:t>
            </a:r>
            <a:b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Наталья Александровна,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ЦФО И СЗФО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(916) 113-32-75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krylovana@apkpro.ru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7728E851-5A35-4C55-9A6A-8ACB62349116}"/>
              </a:ext>
            </a:extLst>
          </p:cNvPr>
          <p:cNvSpPr/>
          <p:nvPr/>
        </p:nvSpPr>
        <p:spPr>
          <a:xfrm>
            <a:off x="2239931" y="5714770"/>
            <a:ext cx="1761652" cy="900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БЕЛЫШЕВА </a:t>
            </a:r>
            <a:b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Ольга Сергеевна,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ЮФО И СФО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(903) 553-69-20, belyshevaos@apkpro.ru 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7D2C43DF-00FD-48E4-8DD3-C207872E6044}"/>
              </a:ext>
            </a:extLst>
          </p:cNvPr>
          <p:cNvSpPr/>
          <p:nvPr/>
        </p:nvSpPr>
        <p:spPr>
          <a:xfrm>
            <a:off x="3851414" y="5714770"/>
            <a:ext cx="1761652" cy="900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СИБАГАТУЛИНА </a:t>
            </a:r>
            <a:b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Лейсан </a:t>
            </a:r>
            <a:r>
              <a:rPr lang="ru-RU" sz="1050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Дамировна</a:t>
            </a:r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УФО И ПФО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(917) 913-83-86 sibagatullinald@apkpro.ru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D199D85E-CE28-4A4E-8662-CF514BFC5D59}"/>
              </a:ext>
            </a:extLst>
          </p:cNvPr>
          <p:cNvSpPr/>
          <p:nvPr/>
        </p:nvSpPr>
        <p:spPr>
          <a:xfrm>
            <a:off x="6530956" y="5714770"/>
            <a:ext cx="1761652" cy="900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КУЗНЕЦОВА </a:t>
            </a:r>
            <a:b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Ольга </a:t>
            </a:r>
            <a:r>
              <a:rPr lang="ru-RU" sz="1050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Левоновна</a:t>
            </a:r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ЦФО И СЗФО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(968) 274-50-02, kuznecovaol@apkpro.ru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xmlns="" id="{DCE24614-4858-4235-9D9B-E8E066137AE1}"/>
              </a:ext>
            </a:extLst>
          </p:cNvPr>
          <p:cNvSpPr/>
          <p:nvPr/>
        </p:nvSpPr>
        <p:spPr>
          <a:xfrm>
            <a:off x="8250729" y="5714770"/>
            <a:ext cx="1761652" cy="900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МОРОЗОВ 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Роман Николаевич,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УФО И ПФО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(937) 611-33-15, morozovrn@apkpro.ru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xmlns="" id="{BA66B444-96EB-4133-BD78-435790A8B355}"/>
              </a:ext>
            </a:extLst>
          </p:cNvPr>
          <p:cNvSpPr/>
          <p:nvPr/>
        </p:nvSpPr>
        <p:spPr>
          <a:xfrm>
            <a:off x="10046321" y="5714770"/>
            <a:ext cx="1761652" cy="900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КРОПОТИНА Мария Сергеевна,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ЮФО И СФО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(927) 498-88-92, 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kropotinams@apkpro.ru</a:t>
            </a:r>
          </a:p>
        </p:txBody>
      </p:sp>
    </p:spTree>
    <p:extLst>
      <p:ext uri="{BB962C8B-B14F-4D97-AF65-F5344CB8AC3E}">
        <p14:creationId xmlns:p14="http://schemas.microsoft.com/office/powerpoint/2010/main" xmlns="" val="2327382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D9D01ECF-BD89-4BCA-9716-6D28C1F04F44}"/>
              </a:ext>
            </a:extLst>
          </p:cNvPr>
          <p:cNvSpPr/>
          <p:nvPr/>
        </p:nvSpPr>
        <p:spPr>
          <a:xfrm>
            <a:off x="726067" y="-1711595"/>
            <a:ext cx="3326073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ru-RU" sz="1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33">
            <a:extLst>
              <a:ext uri="{FF2B5EF4-FFF2-40B4-BE49-F238E27FC236}">
                <a16:creationId xmlns:a16="http://schemas.microsoft.com/office/drawing/2014/main" xmlns="" id="{2A614D74-B7B2-4944-A2FC-E96027690661}"/>
              </a:ext>
            </a:extLst>
          </p:cNvPr>
          <p:cNvSpPr/>
          <p:nvPr/>
        </p:nvSpPr>
        <p:spPr>
          <a:xfrm>
            <a:off x="1145292" y="2592338"/>
            <a:ext cx="2783562" cy="1268453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Коммуникации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РОИВ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РВПО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4">
            <a:extLst>
              <a:ext uri="{FF2B5EF4-FFF2-40B4-BE49-F238E27FC236}">
                <a16:creationId xmlns:a16="http://schemas.microsoft.com/office/drawing/2014/main" xmlns="" id="{877FEA34-CF4C-4CB6-9184-AE06C6F32F21}"/>
              </a:ext>
            </a:extLst>
          </p:cNvPr>
          <p:cNvSpPr/>
          <p:nvPr/>
        </p:nvSpPr>
        <p:spPr>
          <a:xfrm>
            <a:off x="8276323" y="2561498"/>
            <a:ext cx="3326073" cy="1469206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исполнения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регионами субсидиарных мероприятий НПО</a:t>
            </a:r>
          </a:p>
        </p:txBody>
      </p:sp>
      <p:sp>
        <p:nvSpPr>
          <p:cNvPr id="33" name="Скругленный прямоугольник 35">
            <a:extLst>
              <a:ext uri="{FF2B5EF4-FFF2-40B4-BE49-F238E27FC236}">
                <a16:creationId xmlns:a16="http://schemas.microsoft.com/office/drawing/2014/main" xmlns="" id="{AF461C2E-F037-4DCB-A5CA-C7C043DE332B}"/>
              </a:ext>
            </a:extLst>
          </p:cNvPr>
          <p:cNvSpPr/>
          <p:nvPr/>
        </p:nvSpPr>
        <p:spPr>
          <a:xfrm>
            <a:off x="874037" y="4591563"/>
            <a:ext cx="3326073" cy="1407603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и контроль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исполнения субсидиарных мероприятий НПО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7">
            <a:extLst>
              <a:ext uri="{FF2B5EF4-FFF2-40B4-BE49-F238E27FC236}">
                <a16:creationId xmlns:a16="http://schemas.microsoft.com/office/drawing/2014/main" xmlns="" id="{84716537-A666-42ED-913B-92D0A3E94191}"/>
              </a:ext>
            </a:extLst>
          </p:cNvPr>
          <p:cNvSpPr/>
          <p:nvPr/>
        </p:nvSpPr>
        <p:spPr>
          <a:xfrm>
            <a:off x="4665818" y="2561498"/>
            <a:ext cx="3326073" cy="129929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Информационное, консультационное сопровождение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субъектов РФ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9">
            <a:extLst>
              <a:ext uri="{FF2B5EF4-FFF2-40B4-BE49-F238E27FC236}">
                <a16:creationId xmlns:a16="http://schemas.microsoft.com/office/drawing/2014/main" xmlns="" id="{A85BFD0B-63A7-4AC9-86E8-0AAD4245C732}"/>
              </a:ext>
            </a:extLst>
          </p:cNvPr>
          <p:cNvSpPr/>
          <p:nvPr/>
        </p:nvSpPr>
        <p:spPr>
          <a:xfrm>
            <a:off x="4665818" y="4590877"/>
            <a:ext cx="3326073" cy="1524404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РВПО (вебинары, семинары, совещания)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40">
            <a:extLst>
              <a:ext uri="{FF2B5EF4-FFF2-40B4-BE49-F238E27FC236}">
                <a16:creationId xmlns:a16="http://schemas.microsoft.com/office/drawing/2014/main" xmlns="" id="{EFDB91E5-401D-4352-88B0-D9F0425DD764}"/>
              </a:ext>
            </a:extLst>
          </p:cNvPr>
          <p:cNvSpPr/>
          <p:nvPr/>
        </p:nvSpPr>
        <p:spPr>
          <a:xfrm>
            <a:off x="8566609" y="4590876"/>
            <a:ext cx="3326073" cy="140828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Экспертное участие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работе конкурсных комиссий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Телефон со сплошной заливкой">
            <a:extLst>
              <a:ext uri="{FF2B5EF4-FFF2-40B4-BE49-F238E27FC236}">
                <a16:creationId xmlns:a16="http://schemas.microsoft.com/office/drawing/2014/main" xmlns="" id="{03B8A595-486A-463A-B54B-A999146D51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2230" y="2022652"/>
            <a:ext cx="569686" cy="569686"/>
          </a:xfrm>
          <a:prstGeom prst="rect">
            <a:avLst/>
          </a:prstGeom>
        </p:spPr>
      </p:pic>
      <p:pic>
        <p:nvPicPr>
          <p:cNvPr id="7" name="Рисунок 6" descr="Очки со сплошной заливкой">
            <a:extLst>
              <a:ext uri="{FF2B5EF4-FFF2-40B4-BE49-F238E27FC236}">
                <a16:creationId xmlns:a16="http://schemas.microsoft.com/office/drawing/2014/main" xmlns="" id="{578B8470-7E95-4D3E-9650-0094BD6997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03074" y="4136572"/>
            <a:ext cx="580562" cy="580562"/>
          </a:xfrm>
          <a:prstGeom prst="rect">
            <a:avLst/>
          </a:prstGeom>
        </p:spPr>
      </p:pic>
      <p:pic>
        <p:nvPicPr>
          <p:cNvPr id="9" name="Рисунок 8" descr="Линейчатая диаграмма со сплошной заливкой">
            <a:extLst>
              <a:ext uri="{FF2B5EF4-FFF2-40B4-BE49-F238E27FC236}">
                <a16:creationId xmlns:a16="http://schemas.microsoft.com/office/drawing/2014/main" xmlns="" id="{6FFA7680-966C-4C84-B2C8-A9CA7D5CE3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52230" y="3935895"/>
            <a:ext cx="580563" cy="580563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0FAACD2-1A8A-431C-B189-8ECA2B149B63}"/>
              </a:ext>
            </a:extLst>
          </p:cNvPr>
          <p:cNvGrpSpPr/>
          <p:nvPr/>
        </p:nvGrpSpPr>
        <p:grpSpPr>
          <a:xfrm>
            <a:off x="6038572" y="4030704"/>
            <a:ext cx="580564" cy="580564"/>
            <a:chOff x="6038572" y="4030704"/>
            <a:chExt cx="580564" cy="580564"/>
          </a:xfrm>
        </p:grpSpPr>
        <p:pic>
          <p:nvPicPr>
            <p:cNvPr id="12" name="Рисунок 11" descr="Монитор со сплошной заливкой">
              <a:extLst>
                <a:ext uri="{FF2B5EF4-FFF2-40B4-BE49-F238E27FC236}">
                  <a16:creationId xmlns:a16="http://schemas.microsoft.com/office/drawing/2014/main" xmlns="" id="{E61CB7FB-184B-46B3-934D-82CC08698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038572" y="4030704"/>
              <a:ext cx="580564" cy="580564"/>
            </a:xfrm>
            <a:prstGeom prst="rect">
              <a:avLst/>
            </a:prstGeom>
          </p:spPr>
        </p:pic>
        <p:pic>
          <p:nvPicPr>
            <p:cNvPr id="14" name="Рисунок 13" descr="Мужской профиль со сплошной заливкой">
              <a:extLst>
                <a:ext uri="{FF2B5EF4-FFF2-40B4-BE49-F238E27FC236}">
                  <a16:creationId xmlns:a16="http://schemas.microsoft.com/office/drawing/2014/main" xmlns="" id="{A3043A45-B83F-4501-90A7-6357547B2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171011" y="4152948"/>
              <a:ext cx="315686" cy="315686"/>
            </a:xfrm>
            <a:prstGeom prst="rect">
              <a:avLst/>
            </a:prstGeom>
          </p:spPr>
        </p:pic>
      </p:grpSp>
      <p:pic>
        <p:nvPicPr>
          <p:cNvPr id="17" name="Рисунок 16" descr="Вопросы со сплошной заливкой">
            <a:extLst>
              <a:ext uri="{FF2B5EF4-FFF2-40B4-BE49-F238E27FC236}">
                <a16:creationId xmlns:a16="http://schemas.microsoft.com/office/drawing/2014/main" xmlns="" id="{754B371F-7C2C-4FCC-A9E1-015025E141B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29150" y="1957004"/>
            <a:ext cx="569687" cy="569687"/>
          </a:xfrm>
          <a:prstGeom prst="rect">
            <a:avLst/>
          </a:prstGeom>
        </p:spPr>
      </p:pic>
      <p:pic>
        <p:nvPicPr>
          <p:cNvPr id="20" name="Рисунок 19" descr="Шестеренки со сплошной заливкой">
            <a:extLst>
              <a:ext uri="{FF2B5EF4-FFF2-40B4-BE49-F238E27FC236}">
                <a16:creationId xmlns:a16="http://schemas.microsoft.com/office/drawing/2014/main" xmlns="" id="{91D41683-D1FB-4FE5-9B6B-D0C37C58019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49078" y="2022650"/>
            <a:ext cx="569688" cy="56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4336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2632</Words>
  <Application>Microsoft Office PowerPoint</Application>
  <PresentationFormat>Произвольный</PresentationFormat>
  <Paragraphs>516</Paragraphs>
  <Slides>39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Рекомендации по созданию Центров образования образования естественно-научной и технологической направленностей «Точка роста»  в 2021 году</vt:lpstr>
      <vt:lpstr>Повестка:</vt:lpstr>
      <vt:lpstr>Слайд 3</vt:lpstr>
      <vt:lpstr>Слайд 4</vt:lpstr>
      <vt:lpstr>Методическая основа реализации проекта</vt:lpstr>
      <vt:lpstr>Образовательные направления Центров «Точка роста»:</vt:lpstr>
      <vt:lpstr>Координаторы проекта:</vt:lpstr>
      <vt:lpstr>Слайд 8</vt:lpstr>
      <vt:lpstr>Слайд 9</vt:lpstr>
      <vt:lpstr>Методические рекомендации Минпросвещения России по созданию Центров «Точка роста»: идеология, нормативная основа, образовательная деятельность. </vt:lpstr>
      <vt:lpstr>Методические рекомендации</vt:lpstr>
      <vt:lpstr>Зачем?</vt:lpstr>
      <vt:lpstr>Как?*</vt:lpstr>
      <vt:lpstr>Что изменится?</vt:lpstr>
      <vt:lpstr>За счет чего?</vt:lpstr>
      <vt:lpstr>Документы на уровне образовательных организаций, информационная открытость</vt:lpstr>
      <vt:lpstr>Показатели функционирования</vt:lpstr>
      <vt:lpstr>Показатели функционирования</vt:lpstr>
      <vt:lpstr>Показатели функционирования</vt:lpstr>
      <vt:lpstr>Образовательные программы</vt:lpstr>
      <vt:lpstr>Функции</vt:lpstr>
      <vt:lpstr>Поддержка</vt:lpstr>
      <vt:lpstr>О порядке формирования инфраструктурных листов для Центров «Точка роста». </vt:lpstr>
      <vt:lpstr>Слайд 24</vt:lpstr>
      <vt:lpstr>Слайд 25</vt:lpstr>
      <vt:lpstr>Слайд 26</vt:lpstr>
      <vt:lpstr>Слайд 27</vt:lpstr>
      <vt:lpstr>Слайд 28</vt:lpstr>
      <vt:lpstr>Слайд 29</vt:lpstr>
      <vt:lpstr>О рекомендациях по оформлению  и зонированию   помещений Центров «Точка роста».</vt:lpstr>
      <vt:lpstr>Руководство по фирменному стилю</vt:lpstr>
      <vt:lpstr>Руководство по дизайну помещений</vt:lpstr>
      <vt:lpstr>Папка с графическими элементами</vt:lpstr>
      <vt:lpstr>Дорожная карта проекта, информационные ресурсы и каналы коммуникаций профессиональных сообществ Центров «Точка роста».</vt:lpstr>
      <vt:lpstr>Дорожная карта:</vt:lpstr>
      <vt:lpstr>Слайд 36</vt:lpstr>
      <vt:lpstr>      Ресурсы    федеральных центров:</vt:lpstr>
      <vt:lpstr>      Каналы коммуникаций: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Радио</cp:lastModifiedBy>
  <cp:revision>128</cp:revision>
  <dcterms:modified xsi:type="dcterms:W3CDTF">2021-08-19T10:38:23Z</dcterms:modified>
</cp:coreProperties>
</file>